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handoutMasterIdLst>
    <p:handoutMasterId r:id="rId17"/>
  </p:handoutMasterIdLst>
  <p:sldIdLst>
    <p:sldId id="256" r:id="rId2"/>
    <p:sldId id="257" r:id="rId3"/>
    <p:sldId id="260" r:id="rId4"/>
    <p:sldId id="259" r:id="rId5"/>
    <p:sldId id="258" r:id="rId6"/>
    <p:sldId id="261" r:id="rId7"/>
    <p:sldId id="262" r:id="rId8"/>
    <p:sldId id="263" r:id="rId9"/>
    <p:sldId id="267" r:id="rId10"/>
    <p:sldId id="268" r:id="rId11"/>
    <p:sldId id="269" r:id="rId12"/>
    <p:sldId id="270" r:id="rId13"/>
    <p:sldId id="271" r:id="rId14"/>
    <p:sldId id="272" r:id="rId15"/>
  </p:sldIdLst>
  <p:sldSz cx="12192000" cy="6858000"/>
  <p:notesSz cx="6807200" cy="9939338"/>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88" autoAdjust="0"/>
    <p:restoredTop sz="94007" autoAdjust="0"/>
  </p:normalViewPr>
  <p:slideViewPr>
    <p:cSldViewPr snapToGrid="0">
      <p:cViewPr varScale="1">
        <p:scale>
          <a:sx n="107" d="100"/>
          <a:sy n="107" d="100"/>
        </p:scale>
        <p:origin x="102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E18095-4E3C-4286-AFF3-3BCAB64B2A19}"/>
              </a:ext>
            </a:extLst>
          </p:cNvPr>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F789966E-474B-4A17-B8F9-CA5A404CE659}"/>
              </a:ext>
            </a:extLst>
          </p:cNvPr>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2C620952-7706-4B2F-9AD6-E815EAF64356}" type="datetimeFigureOut">
              <a:rPr lang="en-AU" smtClean="0"/>
              <a:t>4/01/2021</a:t>
            </a:fld>
            <a:endParaRPr lang="en-AU"/>
          </a:p>
        </p:txBody>
      </p:sp>
      <p:sp>
        <p:nvSpPr>
          <p:cNvPr id="4" name="Footer Placeholder 3">
            <a:extLst>
              <a:ext uri="{FF2B5EF4-FFF2-40B4-BE49-F238E27FC236}">
                <a16:creationId xmlns:a16="http://schemas.microsoft.com/office/drawing/2014/main" id="{2197C7A8-72B1-4EFF-8033-B43A5E614249}"/>
              </a:ext>
            </a:extLst>
          </p:cNvPr>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r>
              <a:rPr lang="en-AU"/>
              <a:t>Queensland Water Service Provider – Performance Report – 2019-2020</a:t>
            </a:r>
          </a:p>
        </p:txBody>
      </p:sp>
      <p:sp>
        <p:nvSpPr>
          <p:cNvPr id="5" name="Slide Number Placeholder 4">
            <a:extLst>
              <a:ext uri="{FF2B5EF4-FFF2-40B4-BE49-F238E27FC236}">
                <a16:creationId xmlns:a16="http://schemas.microsoft.com/office/drawing/2014/main" id="{49516B2F-64CC-41E6-8AF4-E268953D0610}"/>
              </a:ext>
            </a:extLst>
          </p:cNvPr>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496CF621-4701-48E7-BE92-0A256E871DD0}" type="slidenum">
              <a:rPr lang="en-AU" smtClean="0"/>
              <a:t>‹#›</a:t>
            </a:fld>
            <a:endParaRPr lang="en-AU"/>
          </a:p>
        </p:txBody>
      </p:sp>
    </p:spTree>
    <p:extLst>
      <p:ext uri="{BB962C8B-B14F-4D97-AF65-F5344CB8AC3E}">
        <p14:creationId xmlns:p14="http://schemas.microsoft.com/office/powerpoint/2010/main" val="386805824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D815865D-AC33-4611-B8C2-DBC0FEEAFC88}" type="datetimeFigureOut">
              <a:rPr lang="en-AU" smtClean="0"/>
              <a:t>4/01/2021</a:t>
            </a:fld>
            <a:endParaRPr lang="en-AU"/>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r>
              <a:rPr lang="en-AU"/>
              <a:t>Queensland Water Service Provider – Performance Report – 2019-2020</a:t>
            </a:r>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B5AF47D7-E886-4BE1-9315-0AD7573DBA9C}" type="slidenum">
              <a:rPr lang="en-AU" smtClean="0"/>
              <a:t>‹#›</a:t>
            </a:fld>
            <a:endParaRPr lang="en-AU"/>
          </a:p>
        </p:txBody>
      </p:sp>
    </p:spTree>
    <p:extLst>
      <p:ext uri="{BB962C8B-B14F-4D97-AF65-F5344CB8AC3E}">
        <p14:creationId xmlns:p14="http://schemas.microsoft.com/office/powerpoint/2010/main" val="412287532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endParaRPr lang="en-AU"/>
          </a:p>
        </p:txBody>
      </p:sp>
      <p:sp>
        <p:nvSpPr>
          <p:cNvPr id="5" name="Footer Placeholder 4">
            <a:extLst>
              <a:ext uri="{FF2B5EF4-FFF2-40B4-BE49-F238E27FC236}">
                <a16:creationId xmlns:a16="http://schemas.microsoft.com/office/drawing/2014/main" id="{D07D73FF-0679-43D0-B93B-5CDC60DA9B7A}"/>
              </a:ext>
            </a:extLst>
          </p:cNvPr>
          <p:cNvSpPr>
            <a:spLocks noGrp="1"/>
          </p:cNvSpPr>
          <p:nvPr>
            <p:ph type="ftr" sz="quarter" idx="4"/>
          </p:nvPr>
        </p:nvSpPr>
        <p:spPr/>
        <p:txBody>
          <a:bodyPr/>
          <a:lstStyle/>
          <a:p>
            <a:r>
              <a:rPr lang="en-AU"/>
              <a:t>Queensland Water Service Provider – Performance Report – 2019-2020</a:t>
            </a:r>
          </a:p>
        </p:txBody>
      </p:sp>
      <p:sp>
        <p:nvSpPr>
          <p:cNvPr id="6" name="Slide Number Placeholder 5">
            <a:extLst>
              <a:ext uri="{FF2B5EF4-FFF2-40B4-BE49-F238E27FC236}">
                <a16:creationId xmlns:a16="http://schemas.microsoft.com/office/drawing/2014/main" id="{ABD04A1C-5BB3-4FA3-9F00-D0A9BDA18B9E}"/>
              </a:ext>
            </a:extLst>
          </p:cNvPr>
          <p:cNvSpPr>
            <a:spLocks noGrp="1"/>
          </p:cNvSpPr>
          <p:nvPr>
            <p:ph type="sldNum" sz="quarter" idx="5"/>
          </p:nvPr>
        </p:nvSpPr>
        <p:spPr/>
        <p:txBody>
          <a:bodyPr/>
          <a:lstStyle/>
          <a:p>
            <a:fld id="{B5AF47D7-E886-4BE1-9315-0AD7573DBA9C}" type="slidenum">
              <a:rPr lang="en-AU" smtClean="0"/>
              <a:t>4</a:t>
            </a:fld>
            <a:endParaRPr lang="en-AU"/>
          </a:p>
        </p:txBody>
      </p:sp>
    </p:spTree>
    <p:extLst>
      <p:ext uri="{BB962C8B-B14F-4D97-AF65-F5344CB8AC3E}">
        <p14:creationId xmlns:p14="http://schemas.microsoft.com/office/powerpoint/2010/main" val="2664164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endParaRPr lang="en-AU"/>
          </a:p>
        </p:txBody>
      </p:sp>
      <p:sp>
        <p:nvSpPr>
          <p:cNvPr id="5" name="Footer Placeholder 4"/>
          <p:cNvSpPr>
            <a:spLocks noGrp="1"/>
          </p:cNvSpPr>
          <p:nvPr>
            <p:ph type="ftr" sz="quarter" idx="4"/>
          </p:nvPr>
        </p:nvSpPr>
        <p:spPr/>
        <p:txBody>
          <a:bodyPr/>
          <a:lstStyle/>
          <a:p>
            <a:r>
              <a:rPr lang="en-AU"/>
              <a:t>Queensland Water Service Provider – Performance Report – 2019-2020</a:t>
            </a:r>
          </a:p>
        </p:txBody>
      </p:sp>
      <p:sp>
        <p:nvSpPr>
          <p:cNvPr id="6" name="Slide Number Placeholder 5"/>
          <p:cNvSpPr>
            <a:spLocks noGrp="1"/>
          </p:cNvSpPr>
          <p:nvPr>
            <p:ph type="sldNum" sz="quarter" idx="5"/>
          </p:nvPr>
        </p:nvSpPr>
        <p:spPr/>
        <p:txBody>
          <a:bodyPr/>
          <a:lstStyle/>
          <a:p>
            <a:fld id="{B5AF47D7-E886-4BE1-9315-0AD7573DBA9C}" type="slidenum">
              <a:rPr lang="en-AU" smtClean="0"/>
              <a:t>5</a:t>
            </a:fld>
            <a:endParaRPr lang="en-AU"/>
          </a:p>
        </p:txBody>
      </p:sp>
    </p:spTree>
    <p:extLst>
      <p:ext uri="{BB962C8B-B14F-4D97-AF65-F5344CB8AC3E}">
        <p14:creationId xmlns:p14="http://schemas.microsoft.com/office/powerpoint/2010/main" val="3127054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endParaRPr lang="en-AU"/>
          </a:p>
        </p:txBody>
      </p:sp>
      <p:sp>
        <p:nvSpPr>
          <p:cNvPr id="5" name="Footer Placeholder 4"/>
          <p:cNvSpPr>
            <a:spLocks noGrp="1"/>
          </p:cNvSpPr>
          <p:nvPr>
            <p:ph type="ftr" sz="quarter" idx="4"/>
          </p:nvPr>
        </p:nvSpPr>
        <p:spPr/>
        <p:txBody>
          <a:bodyPr/>
          <a:lstStyle/>
          <a:p>
            <a:r>
              <a:rPr lang="en-AU"/>
              <a:t>Queensland Water Service Provider – Performance Report – 2019-2020</a:t>
            </a:r>
          </a:p>
        </p:txBody>
      </p:sp>
      <p:sp>
        <p:nvSpPr>
          <p:cNvPr id="6" name="Slide Number Placeholder 5"/>
          <p:cNvSpPr>
            <a:spLocks noGrp="1"/>
          </p:cNvSpPr>
          <p:nvPr>
            <p:ph type="sldNum" sz="quarter" idx="5"/>
          </p:nvPr>
        </p:nvSpPr>
        <p:spPr/>
        <p:txBody>
          <a:bodyPr/>
          <a:lstStyle/>
          <a:p>
            <a:fld id="{B5AF47D7-E886-4BE1-9315-0AD7573DBA9C}" type="slidenum">
              <a:rPr lang="en-AU" smtClean="0"/>
              <a:t>8</a:t>
            </a:fld>
            <a:endParaRPr lang="en-AU"/>
          </a:p>
        </p:txBody>
      </p:sp>
    </p:spTree>
    <p:extLst>
      <p:ext uri="{BB962C8B-B14F-4D97-AF65-F5344CB8AC3E}">
        <p14:creationId xmlns:p14="http://schemas.microsoft.com/office/powerpoint/2010/main" val="116583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endParaRPr lang="en-AU"/>
          </a:p>
        </p:txBody>
      </p:sp>
      <p:sp>
        <p:nvSpPr>
          <p:cNvPr id="5" name="Footer Placeholder 4"/>
          <p:cNvSpPr>
            <a:spLocks noGrp="1"/>
          </p:cNvSpPr>
          <p:nvPr>
            <p:ph type="ftr" sz="quarter" idx="4"/>
          </p:nvPr>
        </p:nvSpPr>
        <p:spPr/>
        <p:txBody>
          <a:bodyPr/>
          <a:lstStyle/>
          <a:p>
            <a:r>
              <a:rPr lang="en-AU"/>
              <a:t>Queensland Water Service Provider – Performance Report – 2019-2020</a:t>
            </a:r>
          </a:p>
        </p:txBody>
      </p:sp>
      <p:sp>
        <p:nvSpPr>
          <p:cNvPr id="6" name="Slide Number Placeholder 5"/>
          <p:cNvSpPr>
            <a:spLocks noGrp="1"/>
          </p:cNvSpPr>
          <p:nvPr>
            <p:ph type="sldNum" sz="quarter" idx="5"/>
          </p:nvPr>
        </p:nvSpPr>
        <p:spPr/>
        <p:txBody>
          <a:bodyPr/>
          <a:lstStyle/>
          <a:p>
            <a:fld id="{B5AF47D7-E886-4BE1-9315-0AD7573DBA9C}" type="slidenum">
              <a:rPr lang="en-AU" smtClean="0"/>
              <a:t>14</a:t>
            </a:fld>
            <a:endParaRPr lang="en-AU"/>
          </a:p>
        </p:txBody>
      </p:sp>
    </p:spTree>
    <p:extLst>
      <p:ext uri="{BB962C8B-B14F-4D97-AF65-F5344CB8AC3E}">
        <p14:creationId xmlns:p14="http://schemas.microsoft.com/office/powerpoint/2010/main" val="1493460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F5A23-D1B3-415B-B970-483F8C0413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68EFDED8-2588-499A-BA96-F4226107AC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C1B67FAD-F3D2-4E0D-857B-DCF9EAC2ADD0}"/>
              </a:ext>
            </a:extLst>
          </p:cNvPr>
          <p:cNvSpPr>
            <a:spLocks noGrp="1"/>
          </p:cNvSpPr>
          <p:nvPr>
            <p:ph type="dt" sz="half" idx="10"/>
          </p:nvPr>
        </p:nvSpPr>
        <p:spPr/>
        <p:txBody>
          <a:bodyPr/>
          <a:lstStyle/>
          <a:p>
            <a:fld id="{B616EC43-0D39-4B7A-9C5A-0F13C6D25956}" type="datetime1">
              <a:rPr lang="en-AU" smtClean="0"/>
              <a:t>4/01/2021</a:t>
            </a:fld>
            <a:endParaRPr lang="en-AU"/>
          </a:p>
        </p:txBody>
      </p:sp>
      <p:sp>
        <p:nvSpPr>
          <p:cNvPr id="5" name="Footer Placeholder 4">
            <a:extLst>
              <a:ext uri="{FF2B5EF4-FFF2-40B4-BE49-F238E27FC236}">
                <a16:creationId xmlns:a16="http://schemas.microsoft.com/office/drawing/2014/main" id="{DDB35EC4-F6CA-4C50-ABD5-CD48CFD3516A}"/>
              </a:ext>
            </a:extLst>
          </p:cNvPr>
          <p:cNvSpPr>
            <a:spLocks noGrp="1"/>
          </p:cNvSpPr>
          <p:nvPr>
            <p:ph type="ftr" sz="quarter" idx="11"/>
          </p:nvPr>
        </p:nvSpPr>
        <p:spPr/>
        <p:txBody>
          <a:bodyPr/>
          <a:lstStyle/>
          <a:p>
            <a:r>
              <a:rPr lang="en-AU"/>
              <a:t>Queensland Water Service Provider Performance Report  2019-2020</a:t>
            </a:r>
          </a:p>
        </p:txBody>
      </p:sp>
      <p:sp>
        <p:nvSpPr>
          <p:cNvPr id="6" name="Slide Number Placeholder 5">
            <a:extLst>
              <a:ext uri="{FF2B5EF4-FFF2-40B4-BE49-F238E27FC236}">
                <a16:creationId xmlns:a16="http://schemas.microsoft.com/office/drawing/2014/main" id="{058C86F9-A307-4242-B8D7-A01F361DC796}"/>
              </a:ext>
            </a:extLst>
          </p:cNvPr>
          <p:cNvSpPr>
            <a:spLocks noGrp="1"/>
          </p:cNvSpPr>
          <p:nvPr>
            <p:ph type="sldNum" sz="quarter" idx="12"/>
          </p:nvPr>
        </p:nvSpPr>
        <p:spPr/>
        <p:txBody>
          <a:bodyPr/>
          <a:lstStyle/>
          <a:p>
            <a:fld id="{54BC4F26-857B-4D45-824A-8C69C7579172}" type="slidenum">
              <a:rPr lang="en-AU" smtClean="0"/>
              <a:t>‹#›</a:t>
            </a:fld>
            <a:endParaRPr lang="en-AU"/>
          </a:p>
        </p:txBody>
      </p:sp>
    </p:spTree>
    <p:extLst>
      <p:ext uri="{BB962C8B-B14F-4D97-AF65-F5344CB8AC3E}">
        <p14:creationId xmlns:p14="http://schemas.microsoft.com/office/powerpoint/2010/main" val="1791330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00B48-735E-4DFE-9F96-834881F667C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7168E17-5451-4B47-A75C-20CE424159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41268E2-CA21-4715-89E4-0F5C865C0D4D}"/>
              </a:ext>
            </a:extLst>
          </p:cNvPr>
          <p:cNvSpPr>
            <a:spLocks noGrp="1"/>
          </p:cNvSpPr>
          <p:nvPr>
            <p:ph type="dt" sz="half" idx="10"/>
          </p:nvPr>
        </p:nvSpPr>
        <p:spPr/>
        <p:txBody>
          <a:bodyPr/>
          <a:lstStyle/>
          <a:p>
            <a:fld id="{4B0E175C-15BE-4986-B702-98F3B2A5ED69}" type="datetime1">
              <a:rPr lang="en-AU" smtClean="0"/>
              <a:t>4/01/2021</a:t>
            </a:fld>
            <a:endParaRPr lang="en-AU"/>
          </a:p>
        </p:txBody>
      </p:sp>
      <p:sp>
        <p:nvSpPr>
          <p:cNvPr id="5" name="Footer Placeholder 4">
            <a:extLst>
              <a:ext uri="{FF2B5EF4-FFF2-40B4-BE49-F238E27FC236}">
                <a16:creationId xmlns:a16="http://schemas.microsoft.com/office/drawing/2014/main" id="{038DBF9C-AF52-492D-8F15-81C50D2FCA78}"/>
              </a:ext>
            </a:extLst>
          </p:cNvPr>
          <p:cNvSpPr>
            <a:spLocks noGrp="1"/>
          </p:cNvSpPr>
          <p:nvPr>
            <p:ph type="ftr" sz="quarter" idx="11"/>
          </p:nvPr>
        </p:nvSpPr>
        <p:spPr/>
        <p:txBody>
          <a:bodyPr/>
          <a:lstStyle/>
          <a:p>
            <a:r>
              <a:rPr lang="en-AU"/>
              <a:t>Queensland Water Service Provider Performance Report  2019-2020</a:t>
            </a:r>
          </a:p>
        </p:txBody>
      </p:sp>
      <p:sp>
        <p:nvSpPr>
          <p:cNvPr id="6" name="Slide Number Placeholder 5">
            <a:extLst>
              <a:ext uri="{FF2B5EF4-FFF2-40B4-BE49-F238E27FC236}">
                <a16:creationId xmlns:a16="http://schemas.microsoft.com/office/drawing/2014/main" id="{CD760FA3-048C-451B-ACE4-7377D5FCB95A}"/>
              </a:ext>
            </a:extLst>
          </p:cNvPr>
          <p:cNvSpPr>
            <a:spLocks noGrp="1"/>
          </p:cNvSpPr>
          <p:nvPr>
            <p:ph type="sldNum" sz="quarter" idx="12"/>
          </p:nvPr>
        </p:nvSpPr>
        <p:spPr/>
        <p:txBody>
          <a:bodyPr/>
          <a:lstStyle/>
          <a:p>
            <a:fld id="{54BC4F26-857B-4D45-824A-8C69C7579172}" type="slidenum">
              <a:rPr lang="en-AU" smtClean="0"/>
              <a:t>‹#›</a:t>
            </a:fld>
            <a:endParaRPr lang="en-AU"/>
          </a:p>
        </p:txBody>
      </p:sp>
    </p:spTree>
    <p:extLst>
      <p:ext uri="{BB962C8B-B14F-4D97-AF65-F5344CB8AC3E}">
        <p14:creationId xmlns:p14="http://schemas.microsoft.com/office/powerpoint/2010/main" val="4117830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DAF3D4-1932-4E9C-B4A2-8063953399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9DEAE87-67BA-4796-A328-0784165F3B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0E1F043-4403-4459-8D08-38DD9B2462F4}"/>
              </a:ext>
            </a:extLst>
          </p:cNvPr>
          <p:cNvSpPr>
            <a:spLocks noGrp="1"/>
          </p:cNvSpPr>
          <p:nvPr>
            <p:ph type="dt" sz="half" idx="10"/>
          </p:nvPr>
        </p:nvSpPr>
        <p:spPr/>
        <p:txBody>
          <a:bodyPr/>
          <a:lstStyle/>
          <a:p>
            <a:fld id="{AF8758E1-1FD7-4183-8AB9-432826AE9F4C}" type="datetime1">
              <a:rPr lang="en-AU" smtClean="0"/>
              <a:t>4/01/2021</a:t>
            </a:fld>
            <a:endParaRPr lang="en-AU"/>
          </a:p>
        </p:txBody>
      </p:sp>
      <p:sp>
        <p:nvSpPr>
          <p:cNvPr id="5" name="Footer Placeholder 4">
            <a:extLst>
              <a:ext uri="{FF2B5EF4-FFF2-40B4-BE49-F238E27FC236}">
                <a16:creationId xmlns:a16="http://schemas.microsoft.com/office/drawing/2014/main" id="{C018D04A-C590-4A0D-8179-6104B2D4232C}"/>
              </a:ext>
            </a:extLst>
          </p:cNvPr>
          <p:cNvSpPr>
            <a:spLocks noGrp="1"/>
          </p:cNvSpPr>
          <p:nvPr>
            <p:ph type="ftr" sz="quarter" idx="11"/>
          </p:nvPr>
        </p:nvSpPr>
        <p:spPr/>
        <p:txBody>
          <a:bodyPr/>
          <a:lstStyle/>
          <a:p>
            <a:r>
              <a:rPr lang="en-AU"/>
              <a:t>Queensland Water Service Provider Performance Report  2019-2020</a:t>
            </a:r>
          </a:p>
        </p:txBody>
      </p:sp>
      <p:sp>
        <p:nvSpPr>
          <p:cNvPr id="6" name="Slide Number Placeholder 5">
            <a:extLst>
              <a:ext uri="{FF2B5EF4-FFF2-40B4-BE49-F238E27FC236}">
                <a16:creationId xmlns:a16="http://schemas.microsoft.com/office/drawing/2014/main" id="{E6B1D992-BC5C-437F-AC6A-7268B477D56D}"/>
              </a:ext>
            </a:extLst>
          </p:cNvPr>
          <p:cNvSpPr>
            <a:spLocks noGrp="1"/>
          </p:cNvSpPr>
          <p:nvPr>
            <p:ph type="sldNum" sz="quarter" idx="12"/>
          </p:nvPr>
        </p:nvSpPr>
        <p:spPr/>
        <p:txBody>
          <a:bodyPr/>
          <a:lstStyle/>
          <a:p>
            <a:fld id="{54BC4F26-857B-4D45-824A-8C69C7579172}" type="slidenum">
              <a:rPr lang="en-AU" smtClean="0"/>
              <a:t>‹#›</a:t>
            </a:fld>
            <a:endParaRPr lang="en-AU"/>
          </a:p>
        </p:txBody>
      </p:sp>
    </p:spTree>
    <p:extLst>
      <p:ext uri="{BB962C8B-B14F-4D97-AF65-F5344CB8AC3E}">
        <p14:creationId xmlns:p14="http://schemas.microsoft.com/office/powerpoint/2010/main" val="3963920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A55DE-D446-4D1D-BD2D-0BF0B905F12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D87C3A0-6212-471B-953C-B138801277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660D874-0E02-49CB-AF51-E711FACAAD30}"/>
              </a:ext>
            </a:extLst>
          </p:cNvPr>
          <p:cNvSpPr>
            <a:spLocks noGrp="1"/>
          </p:cNvSpPr>
          <p:nvPr>
            <p:ph type="dt" sz="half" idx="10"/>
          </p:nvPr>
        </p:nvSpPr>
        <p:spPr/>
        <p:txBody>
          <a:bodyPr/>
          <a:lstStyle/>
          <a:p>
            <a:fld id="{BFF9F923-C3F0-4F7B-93E4-05FA8ECCFCF3}" type="datetime1">
              <a:rPr lang="en-AU" smtClean="0"/>
              <a:t>4/01/2021</a:t>
            </a:fld>
            <a:endParaRPr lang="en-AU"/>
          </a:p>
        </p:txBody>
      </p:sp>
      <p:sp>
        <p:nvSpPr>
          <p:cNvPr id="5" name="Footer Placeholder 4">
            <a:extLst>
              <a:ext uri="{FF2B5EF4-FFF2-40B4-BE49-F238E27FC236}">
                <a16:creationId xmlns:a16="http://schemas.microsoft.com/office/drawing/2014/main" id="{1B16D6BE-FB96-4D66-B927-B2F538399295}"/>
              </a:ext>
            </a:extLst>
          </p:cNvPr>
          <p:cNvSpPr>
            <a:spLocks noGrp="1"/>
          </p:cNvSpPr>
          <p:nvPr>
            <p:ph type="ftr" sz="quarter" idx="11"/>
          </p:nvPr>
        </p:nvSpPr>
        <p:spPr/>
        <p:txBody>
          <a:bodyPr/>
          <a:lstStyle/>
          <a:p>
            <a:r>
              <a:rPr lang="en-AU"/>
              <a:t>Queensland Water Service Provider Performance Report  2019-2020</a:t>
            </a:r>
          </a:p>
        </p:txBody>
      </p:sp>
      <p:sp>
        <p:nvSpPr>
          <p:cNvPr id="6" name="Slide Number Placeholder 5">
            <a:extLst>
              <a:ext uri="{FF2B5EF4-FFF2-40B4-BE49-F238E27FC236}">
                <a16:creationId xmlns:a16="http://schemas.microsoft.com/office/drawing/2014/main" id="{301B58C7-4B5B-4CE4-8E1B-DBC688A7805C}"/>
              </a:ext>
            </a:extLst>
          </p:cNvPr>
          <p:cNvSpPr>
            <a:spLocks noGrp="1"/>
          </p:cNvSpPr>
          <p:nvPr>
            <p:ph type="sldNum" sz="quarter" idx="12"/>
          </p:nvPr>
        </p:nvSpPr>
        <p:spPr/>
        <p:txBody>
          <a:bodyPr/>
          <a:lstStyle/>
          <a:p>
            <a:fld id="{54BC4F26-857B-4D45-824A-8C69C7579172}" type="slidenum">
              <a:rPr lang="en-AU" smtClean="0"/>
              <a:t>‹#›</a:t>
            </a:fld>
            <a:endParaRPr lang="en-AU"/>
          </a:p>
        </p:txBody>
      </p:sp>
    </p:spTree>
    <p:extLst>
      <p:ext uri="{BB962C8B-B14F-4D97-AF65-F5344CB8AC3E}">
        <p14:creationId xmlns:p14="http://schemas.microsoft.com/office/powerpoint/2010/main" val="1153010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0AE2-A9EF-4ED9-A77F-A30C59873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4D7F0C5-FCA7-4D1B-89F4-AEA7442D4E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7AE6FD-E4E0-4910-97C1-3216A0F94B8F}"/>
              </a:ext>
            </a:extLst>
          </p:cNvPr>
          <p:cNvSpPr>
            <a:spLocks noGrp="1"/>
          </p:cNvSpPr>
          <p:nvPr>
            <p:ph type="dt" sz="half" idx="10"/>
          </p:nvPr>
        </p:nvSpPr>
        <p:spPr/>
        <p:txBody>
          <a:bodyPr/>
          <a:lstStyle/>
          <a:p>
            <a:fld id="{94A5FBFF-CC61-40D5-85AC-0E882F6D74DB}" type="datetime1">
              <a:rPr lang="en-AU" smtClean="0"/>
              <a:t>4/01/2021</a:t>
            </a:fld>
            <a:endParaRPr lang="en-AU"/>
          </a:p>
        </p:txBody>
      </p:sp>
      <p:sp>
        <p:nvSpPr>
          <p:cNvPr id="5" name="Footer Placeholder 4">
            <a:extLst>
              <a:ext uri="{FF2B5EF4-FFF2-40B4-BE49-F238E27FC236}">
                <a16:creationId xmlns:a16="http://schemas.microsoft.com/office/drawing/2014/main" id="{6FCF06C3-1D74-4175-8864-31EA698A04B4}"/>
              </a:ext>
            </a:extLst>
          </p:cNvPr>
          <p:cNvSpPr>
            <a:spLocks noGrp="1"/>
          </p:cNvSpPr>
          <p:nvPr>
            <p:ph type="ftr" sz="quarter" idx="11"/>
          </p:nvPr>
        </p:nvSpPr>
        <p:spPr/>
        <p:txBody>
          <a:bodyPr/>
          <a:lstStyle/>
          <a:p>
            <a:r>
              <a:rPr lang="en-AU"/>
              <a:t>Queensland Water Service Provider Performance Report  2019-2020</a:t>
            </a:r>
          </a:p>
        </p:txBody>
      </p:sp>
      <p:sp>
        <p:nvSpPr>
          <p:cNvPr id="6" name="Slide Number Placeholder 5">
            <a:extLst>
              <a:ext uri="{FF2B5EF4-FFF2-40B4-BE49-F238E27FC236}">
                <a16:creationId xmlns:a16="http://schemas.microsoft.com/office/drawing/2014/main" id="{252857EF-6FD4-48FD-B2BD-0A0E14A30E60}"/>
              </a:ext>
            </a:extLst>
          </p:cNvPr>
          <p:cNvSpPr>
            <a:spLocks noGrp="1"/>
          </p:cNvSpPr>
          <p:nvPr>
            <p:ph type="sldNum" sz="quarter" idx="12"/>
          </p:nvPr>
        </p:nvSpPr>
        <p:spPr/>
        <p:txBody>
          <a:bodyPr/>
          <a:lstStyle/>
          <a:p>
            <a:fld id="{54BC4F26-857B-4D45-824A-8C69C7579172}" type="slidenum">
              <a:rPr lang="en-AU" smtClean="0"/>
              <a:t>‹#›</a:t>
            </a:fld>
            <a:endParaRPr lang="en-AU"/>
          </a:p>
        </p:txBody>
      </p:sp>
    </p:spTree>
    <p:extLst>
      <p:ext uri="{BB962C8B-B14F-4D97-AF65-F5344CB8AC3E}">
        <p14:creationId xmlns:p14="http://schemas.microsoft.com/office/powerpoint/2010/main" val="3632556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79178-00A8-44B2-9E0B-FD599D5D144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C67E2E6-7D0A-4F9A-AE19-0B0BFFCE8C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B0DBF94C-83BA-4012-AAD1-F4F79BC6E4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6B224C5-D7A1-4877-92D3-6FF5C12A14DD}"/>
              </a:ext>
            </a:extLst>
          </p:cNvPr>
          <p:cNvSpPr>
            <a:spLocks noGrp="1"/>
          </p:cNvSpPr>
          <p:nvPr>
            <p:ph type="dt" sz="half" idx="10"/>
          </p:nvPr>
        </p:nvSpPr>
        <p:spPr/>
        <p:txBody>
          <a:bodyPr/>
          <a:lstStyle/>
          <a:p>
            <a:fld id="{131E5948-28EC-4049-8DF5-AAB1F23243B6}" type="datetime1">
              <a:rPr lang="en-AU" smtClean="0"/>
              <a:t>4/01/2021</a:t>
            </a:fld>
            <a:endParaRPr lang="en-AU"/>
          </a:p>
        </p:txBody>
      </p:sp>
      <p:sp>
        <p:nvSpPr>
          <p:cNvPr id="6" name="Footer Placeholder 5">
            <a:extLst>
              <a:ext uri="{FF2B5EF4-FFF2-40B4-BE49-F238E27FC236}">
                <a16:creationId xmlns:a16="http://schemas.microsoft.com/office/drawing/2014/main" id="{4BC18AD6-174D-489B-B80A-122B8D6269D7}"/>
              </a:ext>
            </a:extLst>
          </p:cNvPr>
          <p:cNvSpPr>
            <a:spLocks noGrp="1"/>
          </p:cNvSpPr>
          <p:nvPr>
            <p:ph type="ftr" sz="quarter" idx="11"/>
          </p:nvPr>
        </p:nvSpPr>
        <p:spPr/>
        <p:txBody>
          <a:bodyPr/>
          <a:lstStyle/>
          <a:p>
            <a:r>
              <a:rPr lang="en-AU"/>
              <a:t>Queensland Water Service Provider Performance Report  2019-2020</a:t>
            </a:r>
          </a:p>
        </p:txBody>
      </p:sp>
      <p:sp>
        <p:nvSpPr>
          <p:cNvPr id="7" name="Slide Number Placeholder 6">
            <a:extLst>
              <a:ext uri="{FF2B5EF4-FFF2-40B4-BE49-F238E27FC236}">
                <a16:creationId xmlns:a16="http://schemas.microsoft.com/office/drawing/2014/main" id="{3DAACD4D-650E-4F3A-96B0-51ED56A20C4D}"/>
              </a:ext>
            </a:extLst>
          </p:cNvPr>
          <p:cNvSpPr>
            <a:spLocks noGrp="1"/>
          </p:cNvSpPr>
          <p:nvPr>
            <p:ph type="sldNum" sz="quarter" idx="12"/>
          </p:nvPr>
        </p:nvSpPr>
        <p:spPr/>
        <p:txBody>
          <a:bodyPr/>
          <a:lstStyle/>
          <a:p>
            <a:fld id="{54BC4F26-857B-4D45-824A-8C69C7579172}" type="slidenum">
              <a:rPr lang="en-AU" smtClean="0"/>
              <a:t>‹#›</a:t>
            </a:fld>
            <a:endParaRPr lang="en-AU"/>
          </a:p>
        </p:txBody>
      </p:sp>
    </p:spTree>
    <p:extLst>
      <p:ext uri="{BB962C8B-B14F-4D97-AF65-F5344CB8AC3E}">
        <p14:creationId xmlns:p14="http://schemas.microsoft.com/office/powerpoint/2010/main" val="2056119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CD097-CA82-45E2-9ABC-E98FB3758F0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1AD8FB5-6A7C-4FB6-A4DE-ACBAD7EAEB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FCB8A5-2C18-4983-A2A6-082BD7A474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A83F0C1-37EF-4213-B828-06E94DBEE1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F917B3-CD64-4296-A232-4417A1C4A4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F330E3E-F469-4A28-A08B-67EC0DA9ECDD}"/>
              </a:ext>
            </a:extLst>
          </p:cNvPr>
          <p:cNvSpPr>
            <a:spLocks noGrp="1"/>
          </p:cNvSpPr>
          <p:nvPr>
            <p:ph type="dt" sz="half" idx="10"/>
          </p:nvPr>
        </p:nvSpPr>
        <p:spPr/>
        <p:txBody>
          <a:bodyPr/>
          <a:lstStyle/>
          <a:p>
            <a:fld id="{A7C05D5C-63F9-4700-8513-E56F37902DB6}" type="datetime1">
              <a:rPr lang="en-AU" smtClean="0"/>
              <a:t>4/01/2021</a:t>
            </a:fld>
            <a:endParaRPr lang="en-AU"/>
          </a:p>
        </p:txBody>
      </p:sp>
      <p:sp>
        <p:nvSpPr>
          <p:cNvPr id="8" name="Footer Placeholder 7">
            <a:extLst>
              <a:ext uri="{FF2B5EF4-FFF2-40B4-BE49-F238E27FC236}">
                <a16:creationId xmlns:a16="http://schemas.microsoft.com/office/drawing/2014/main" id="{3603F6CC-6D9E-4CBF-B390-6202EC187BAD}"/>
              </a:ext>
            </a:extLst>
          </p:cNvPr>
          <p:cNvSpPr>
            <a:spLocks noGrp="1"/>
          </p:cNvSpPr>
          <p:nvPr>
            <p:ph type="ftr" sz="quarter" idx="11"/>
          </p:nvPr>
        </p:nvSpPr>
        <p:spPr/>
        <p:txBody>
          <a:bodyPr/>
          <a:lstStyle/>
          <a:p>
            <a:r>
              <a:rPr lang="en-AU"/>
              <a:t>Queensland Water Service Provider Performance Report  2019-2020</a:t>
            </a:r>
          </a:p>
        </p:txBody>
      </p:sp>
      <p:sp>
        <p:nvSpPr>
          <p:cNvPr id="9" name="Slide Number Placeholder 8">
            <a:extLst>
              <a:ext uri="{FF2B5EF4-FFF2-40B4-BE49-F238E27FC236}">
                <a16:creationId xmlns:a16="http://schemas.microsoft.com/office/drawing/2014/main" id="{0A5A43A5-DCA6-4E6C-80A3-F26BC1BDC570}"/>
              </a:ext>
            </a:extLst>
          </p:cNvPr>
          <p:cNvSpPr>
            <a:spLocks noGrp="1"/>
          </p:cNvSpPr>
          <p:nvPr>
            <p:ph type="sldNum" sz="quarter" idx="12"/>
          </p:nvPr>
        </p:nvSpPr>
        <p:spPr/>
        <p:txBody>
          <a:bodyPr/>
          <a:lstStyle/>
          <a:p>
            <a:fld id="{54BC4F26-857B-4D45-824A-8C69C7579172}" type="slidenum">
              <a:rPr lang="en-AU" smtClean="0"/>
              <a:t>‹#›</a:t>
            </a:fld>
            <a:endParaRPr lang="en-AU"/>
          </a:p>
        </p:txBody>
      </p:sp>
    </p:spTree>
    <p:extLst>
      <p:ext uri="{BB962C8B-B14F-4D97-AF65-F5344CB8AC3E}">
        <p14:creationId xmlns:p14="http://schemas.microsoft.com/office/powerpoint/2010/main" val="1589819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C8A0E-F13F-4751-99A3-B55E31240C7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1D40C5C5-542E-4C1A-9DD6-EF5DE2A63090}"/>
              </a:ext>
            </a:extLst>
          </p:cNvPr>
          <p:cNvSpPr>
            <a:spLocks noGrp="1"/>
          </p:cNvSpPr>
          <p:nvPr>
            <p:ph type="dt" sz="half" idx="10"/>
          </p:nvPr>
        </p:nvSpPr>
        <p:spPr/>
        <p:txBody>
          <a:bodyPr/>
          <a:lstStyle/>
          <a:p>
            <a:fld id="{3A516D12-ECC0-42B9-BF2B-F8BC94F21164}" type="datetime1">
              <a:rPr lang="en-AU" smtClean="0"/>
              <a:t>4/01/2021</a:t>
            </a:fld>
            <a:endParaRPr lang="en-AU"/>
          </a:p>
        </p:txBody>
      </p:sp>
      <p:sp>
        <p:nvSpPr>
          <p:cNvPr id="4" name="Footer Placeholder 3">
            <a:extLst>
              <a:ext uri="{FF2B5EF4-FFF2-40B4-BE49-F238E27FC236}">
                <a16:creationId xmlns:a16="http://schemas.microsoft.com/office/drawing/2014/main" id="{574DB7D3-EC6C-45E2-BA8C-DFECC4E4540E}"/>
              </a:ext>
            </a:extLst>
          </p:cNvPr>
          <p:cNvSpPr>
            <a:spLocks noGrp="1"/>
          </p:cNvSpPr>
          <p:nvPr>
            <p:ph type="ftr" sz="quarter" idx="11"/>
          </p:nvPr>
        </p:nvSpPr>
        <p:spPr/>
        <p:txBody>
          <a:bodyPr/>
          <a:lstStyle/>
          <a:p>
            <a:r>
              <a:rPr lang="en-AU"/>
              <a:t>Queensland Water Service Provider Performance Report  2019-2020</a:t>
            </a:r>
          </a:p>
        </p:txBody>
      </p:sp>
      <p:sp>
        <p:nvSpPr>
          <p:cNvPr id="5" name="Slide Number Placeholder 4">
            <a:extLst>
              <a:ext uri="{FF2B5EF4-FFF2-40B4-BE49-F238E27FC236}">
                <a16:creationId xmlns:a16="http://schemas.microsoft.com/office/drawing/2014/main" id="{D5B67F36-DE27-41EC-AE45-2588E1C54E76}"/>
              </a:ext>
            </a:extLst>
          </p:cNvPr>
          <p:cNvSpPr>
            <a:spLocks noGrp="1"/>
          </p:cNvSpPr>
          <p:nvPr>
            <p:ph type="sldNum" sz="quarter" idx="12"/>
          </p:nvPr>
        </p:nvSpPr>
        <p:spPr/>
        <p:txBody>
          <a:bodyPr/>
          <a:lstStyle/>
          <a:p>
            <a:fld id="{54BC4F26-857B-4D45-824A-8C69C7579172}" type="slidenum">
              <a:rPr lang="en-AU" smtClean="0"/>
              <a:t>‹#›</a:t>
            </a:fld>
            <a:endParaRPr lang="en-AU"/>
          </a:p>
        </p:txBody>
      </p:sp>
    </p:spTree>
    <p:extLst>
      <p:ext uri="{BB962C8B-B14F-4D97-AF65-F5344CB8AC3E}">
        <p14:creationId xmlns:p14="http://schemas.microsoft.com/office/powerpoint/2010/main" val="1536883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62ADF0-F1B6-4579-AE50-6F919F2275A6}"/>
              </a:ext>
            </a:extLst>
          </p:cNvPr>
          <p:cNvSpPr>
            <a:spLocks noGrp="1"/>
          </p:cNvSpPr>
          <p:nvPr>
            <p:ph type="dt" sz="half" idx="10"/>
          </p:nvPr>
        </p:nvSpPr>
        <p:spPr/>
        <p:txBody>
          <a:bodyPr/>
          <a:lstStyle/>
          <a:p>
            <a:fld id="{34A731B6-2FBF-4FE8-90C2-2AD29408F8E6}" type="datetime1">
              <a:rPr lang="en-AU" smtClean="0"/>
              <a:t>4/01/2021</a:t>
            </a:fld>
            <a:endParaRPr lang="en-AU"/>
          </a:p>
        </p:txBody>
      </p:sp>
      <p:sp>
        <p:nvSpPr>
          <p:cNvPr id="3" name="Footer Placeholder 2">
            <a:extLst>
              <a:ext uri="{FF2B5EF4-FFF2-40B4-BE49-F238E27FC236}">
                <a16:creationId xmlns:a16="http://schemas.microsoft.com/office/drawing/2014/main" id="{CFABBA5E-EEC8-4FC3-B536-7C7DD102B900}"/>
              </a:ext>
            </a:extLst>
          </p:cNvPr>
          <p:cNvSpPr>
            <a:spLocks noGrp="1"/>
          </p:cNvSpPr>
          <p:nvPr>
            <p:ph type="ftr" sz="quarter" idx="11"/>
          </p:nvPr>
        </p:nvSpPr>
        <p:spPr/>
        <p:txBody>
          <a:bodyPr/>
          <a:lstStyle/>
          <a:p>
            <a:r>
              <a:rPr lang="en-AU"/>
              <a:t>Queensland Water Service Provider Performance Report  2019-2020</a:t>
            </a:r>
          </a:p>
        </p:txBody>
      </p:sp>
      <p:sp>
        <p:nvSpPr>
          <p:cNvPr id="4" name="Slide Number Placeholder 3">
            <a:extLst>
              <a:ext uri="{FF2B5EF4-FFF2-40B4-BE49-F238E27FC236}">
                <a16:creationId xmlns:a16="http://schemas.microsoft.com/office/drawing/2014/main" id="{2245DF4F-24F2-4399-AC7C-A6CFC49E921A}"/>
              </a:ext>
            </a:extLst>
          </p:cNvPr>
          <p:cNvSpPr>
            <a:spLocks noGrp="1"/>
          </p:cNvSpPr>
          <p:nvPr>
            <p:ph type="sldNum" sz="quarter" idx="12"/>
          </p:nvPr>
        </p:nvSpPr>
        <p:spPr/>
        <p:txBody>
          <a:bodyPr/>
          <a:lstStyle/>
          <a:p>
            <a:fld id="{54BC4F26-857B-4D45-824A-8C69C7579172}" type="slidenum">
              <a:rPr lang="en-AU" smtClean="0"/>
              <a:t>‹#›</a:t>
            </a:fld>
            <a:endParaRPr lang="en-AU"/>
          </a:p>
        </p:txBody>
      </p:sp>
    </p:spTree>
    <p:extLst>
      <p:ext uri="{BB962C8B-B14F-4D97-AF65-F5344CB8AC3E}">
        <p14:creationId xmlns:p14="http://schemas.microsoft.com/office/powerpoint/2010/main" val="179677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EE058-5E79-4605-91C9-9E3ADEF0A1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7722939-F6A0-4E5B-B27F-44F1FAEACA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A69AFCB4-8FA7-4767-972D-BB137AE14C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8D1BE-A097-45C5-81CE-03DECADDA537}"/>
              </a:ext>
            </a:extLst>
          </p:cNvPr>
          <p:cNvSpPr>
            <a:spLocks noGrp="1"/>
          </p:cNvSpPr>
          <p:nvPr>
            <p:ph type="dt" sz="half" idx="10"/>
          </p:nvPr>
        </p:nvSpPr>
        <p:spPr/>
        <p:txBody>
          <a:bodyPr/>
          <a:lstStyle/>
          <a:p>
            <a:fld id="{D12BDF62-AC2B-41F9-AEDC-52432E6E00FC}" type="datetime1">
              <a:rPr lang="en-AU" smtClean="0"/>
              <a:t>4/01/2021</a:t>
            </a:fld>
            <a:endParaRPr lang="en-AU"/>
          </a:p>
        </p:txBody>
      </p:sp>
      <p:sp>
        <p:nvSpPr>
          <p:cNvPr id="6" name="Footer Placeholder 5">
            <a:extLst>
              <a:ext uri="{FF2B5EF4-FFF2-40B4-BE49-F238E27FC236}">
                <a16:creationId xmlns:a16="http://schemas.microsoft.com/office/drawing/2014/main" id="{22050C4E-0320-4783-A928-81591C4EF999}"/>
              </a:ext>
            </a:extLst>
          </p:cNvPr>
          <p:cNvSpPr>
            <a:spLocks noGrp="1"/>
          </p:cNvSpPr>
          <p:nvPr>
            <p:ph type="ftr" sz="quarter" idx="11"/>
          </p:nvPr>
        </p:nvSpPr>
        <p:spPr/>
        <p:txBody>
          <a:bodyPr/>
          <a:lstStyle/>
          <a:p>
            <a:r>
              <a:rPr lang="en-AU"/>
              <a:t>Queensland Water Service Provider Performance Report  2019-2020</a:t>
            </a:r>
          </a:p>
        </p:txBody>
      </p:sp>
      <p:sp>
        <p:nvSpPr>
          <p:cNvPr id="7" name="Slide Number Placeholder 6">
            <a:extLst>
              <a:ext uri="{FF2B5EF4-FFF2-40B4-BE49-F238E27FC236}">
                <a16:creationId xmlns:a16="http://schemas.microsoft.com/office/drawing/2014/main" id="{61D5B438-6BC3-49D7-8685-2BCA289D6A94}"/>
              </a:ext>
            </a:extLst>
          </p:cNvPr>
          <p:cNvSpPr>
            <a:spLocks noGrp="1"/>
          </p:cNvSpPr>
          <p:nvPr>
            <p:ph type="sldNum" sz="quarter" idx="12"/>
          </p:nvPr>
        </p:nvSpPr>
        <p:spPr/>
        <p:txBody>
          <a:bodyPr/>
          <a:lstStyle/>
          <a:p>
            <a:fld id="{54BC4F26-857B-4D45-824A-8C69C7579172}" type="slidenum">
              <a:rPr lang="en-AU" smtClean="0"/>
              <a:t>‹#›</a:t>
            </a:fld>
            <a:endParaRPr lang="en-AU"/>
          </a:p>
        </p:txBody>
      </p:sp>
    </p:spTree>
    <p:extLst>
      <p:ext uri="{BB962C8B-B14F-4D97-AF65-F5344CB8AC3E}">
        <p14:creationId xmlns:p14="http://schemas.microsoft.com/office/powerpoint/2010/main" val="3892882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EA15-6880-4581-9646-F6E6860820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038844A-A616-48B7-8E61-9585932352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33BBED0-AABE-4DB8-8AAB-D68347E004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6C93B2-6328-4C3E-87FE-FB579202B18C}"/>
              </a:ext>
            </a:extLst>
          </p:cNvPr>
          <p:cNvSpPr>
            <a:spLocks noGrp="1"/>
          </p:cNvSpPr>
          <p:nvPr>
            <p:ph type="dt" sz="half" idx="10"/>
          </p:nvPr>
        </p:nvSpPr>
        <p:spPr/>
        <p:txBody>
          <a:bodyPr/>
          <a:lstStyle/>
          <a:p>
            <a:fld id="{3D0D5C45-54F8-420D-A1B3-4013E7A3900E}" type="datetime1">
              <a:rPr lang="en-AU" smtClean="0"/>
              <a:t>4/01/2021</a:t>
            </a:fld>
            <a:endParaRPr lang="en-AU"/>
          </a:p>
        </p:txBody>
      </p:sp>
      <p:sp>
        <p:nvSpPr>
          <p:cNvPr id="6" name="Footer Placeholder 5">
            <a:extLst>
              <a:ext uri="{FF2B5EF4-FFF2-40B4-BE49-F238E27FC236}">
                <a16:creationId xmlns:a16="http://schemas.microsoft.com/office/drawing/2014/main" id="{073FE5DF-693B-496C-8810-E530671E1645}"/>
              </a:ext>
            </a:extLst>
          </p:cNvPr>
          <p:cNvSpPr>
            <a:spLocks noGrp="1"/>
          </p:cNvSpPr>
          <p:nvPr>
            <p:ph type="ftr" sz="quarter" idx="11"/>
          </p:nvPr>
        </p:nvSpPr>
        <p:spPr/>
        <p:txBody>
          <a:bodyPr/>
          <a:lstStyle/>
          <a:p>
            <a:r>
              <a:rPr lang="en-AU"/>
              <a:t>Queensland Water Service Provider Performance Report  2019-2020</a:t>
            </a:r>
          </a:p>
        </p:txBody>
      </p:sp>
      <p:sp>
        <p:nvSpPr>
          <p:cNvPr id="7" name="Slide Number Placeholder 6">
            <a:extLst>
              <a:ext uri="{FF2B5EF4-FFF2-40B4-BE49-F238E27FC236}">
                <a16:creationId xmlns:a16="http://schemas.microsoft.com/office/drawing/2014/main" id="{5318E6E3-57F0-4461-83F1-7FFE2024F699}"/>
              </a:ext>
            </a:extLst>
          </p:cNvPr>
          <p:cNvSpPr>
            <a:spLocks noGrp="1"/>
          </p:cNvSpPr>
          <p:nvPr>
            <p:ph type="sldNum" sz="quarter" idx="12"/>
          </p:nvPr>
        </p:nvSpPr>
        <p:spPr/>
        <p:txBody>
          <a:bodyPr/>
          <a:lstStyle/>
          <a:p>
            <a:fld id="{54BC4F26-857B-4D45-824A-8C69C7579172}" type="slidenum">
              <a:rPr lang="en-AU" smtClean="0"/>
              <a:t>‹#›</a:t>
            </a:fld>
            <a:endParaRPr lang="en-AU"/>
          </a:p>
        </p:txBody>
      </p:sp>
    </p:spTree>
    <p:extLst>
      <p:ext uri="{BB962C8B-B14F-4D97-AF65-F5344CB8AC3E}">
        <p14:creationId xmlns:p14="http://schemas.microsoft.com/office/powerpoint/2010/main" val="1240323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65BF7D-93A9-44FE-927D-464B81BD5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2122565-8CDC-421A-AC64-8CC5C624FF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E31EB3C-6135-45AA-A622-3AF08D9BC6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B07FA-7A80-4FAA-8966-D011CF33D890}" type="datetime1">
              <a:rPr lang="en-AU" smtClean="0"/>
              <a:t>4/01/2021</a:t>
            </a:fld>
            <a:endParaRPr lang="en-AU"/>
          </a:p>
        </p:txBody>
      </p:sp>
      <p:sp>
        <p:nvSpPr>
          <p:cNvPr id="5" name="Footer Placeholder 4">
            <a:extLst>
              <a:ext uri="{FF2B5EF4-FFF2-40B4-BE49-F238E27FC236}">
                <a16:creationId xmlns:a16="http://schemas.microsoft.com/office/drawing/2014/main" id="{45E8CA8B-F890-4FA8-888E-5819BC667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a:t>Queensland Water Service Provider Performance Report  2019-2020</a:t>
            </a:r>
          </a:p>
        </p:txBody>
      </p:sp>
      <p:sp>
        <p:nvSpPr>
          <p:cNvPr id="6" name="Slide Number Placeholder 5">
            <a:extLst>
              <a:ext uri="{FF2B5EF4-FFF2-40B4-BE49-F238E27FC236}">
                <a16:creationId xmlns:a16="http://schemas.microsoft.com/office/drawing/2014/main" id="{4E4C894D-AF11-4DCD-96DA-7F910B4DE8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BC4F26-857B-4D45-824A-8C69C7579172}" type="slidenum">
              <a:rPr lang="en-AU" smtClean="0"/>
              <a:t>‹#›</a:t>
            </a:fld>
            <a:endParaRPr lang="en-AU"/>
          </a:p>
        </p:txBody>
      </p:sp>
    </p:spTree>
    <p:extLst>
      <p:ext uri="{BB962C8B-B14F-4D97-AF65-F5344CB8AC3E}">
        <p14:creationId xmlns:p14="http://schemas.microsoft.com/office/powerpoint/2010/main" val="238867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arge body of water&#10;&#10;Description automatically generated">
            <a:extLst>
              <a:ext uri="{FF2B5EF4-FFF2-40B4-BE49-F238E27FC236}">
                <a16:creationId xmlns:a16="http://schemas.microsoft.com/office/drawing/2014/main" id="{BA9B1A30-BD80-4C2D-B935-384408CBC0BB}"/>
              </a:ext>
            </a:extLst>
          </p:cNvPr>
          <p:cNvPicPr/>
          <p:nvPr/>
        </p:nvPicPr>
        <p:blipFill rotWithShape="1">
          <a:blip r:embed="rId2">
            <a:alphaModFix amt="50000"/>
            <a:extLst>
              <a:ext uri="{28A0092B-C50C-407E-A947-70E740481C1C}">
                <a14:useLocalDpi xmlns:a14="http://schemas.microsoft.com/office/drawing/2010/main" val="0"/>
              </a:ext>
            </a:extLst>
          </a:blip>
          <a:srcRect t="15730"/>
          <a:stretch/>
        </p:blipFill>
        <p:spPr bwMode="auto">
          <a:xfrm>
            <a:off x="20" y="1282"/>
            <a:ext cx="12191980" cy="6856718"/>
          </a:xfrm>
          <a:prstGeom prst="rect">
            <a:avLst/>
          </a:prstGeom>
          <a:noFill/>
        </p:spPr>
      </p:pic>
      <p:sp>
        <p:nvSpPr>
          <p:cNvPr id="5" name="TextBox 4">
            <a:extLst>
              <a:ext uri="{FF2B5EF4-FFF2-40B4-BE49-F238E27FC236}">
                <a16:creationId xmlns:a16="http://schemas.microsoft.com/office/drawing/2014/main" id="{D73911F3-49DA-4B89-8825-2FB408CB0E8E}"/>
              </a:ext>
            </a:extLst>
          </p:cNvPr>
          <p:cNvSpPr txBox="1"/>
          <p:nvPr/>
        </p:nvSpPr>
        <p:spPr>
          <a:xfrm>
            <a:off x="846665" y="-379060"/>
            <a:ext cx="10329333"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spc="-15" dirty="0">
                <a:solidFill>
                  <a:srgbClr val="FFFFFF"/>
                </a:solidFill>
                <a:effectLst/>
                <a:latin typeface="+mj-lt"/>
                <a:ea typeface="+mj-ea"/>
                <a:cs typeface="+mj-cs"/>
              </a:rPr>
              <a:t>QUEENSLAND WATER SERVICE PROVIDER </a:t>
            </a:r>
          </a:p>
          <a:p>
            <a:pPr algn="ctr">
              <a:lnSpc>
                <a:spcPct val="90000"/>
              </a:lnSpc>
              <a:spcBef>
                <a:spcPct val="0"/>
              </a:spcBef>
              <a:spcAft>
                <a:spcPts val="600"/>
              </a:spcAft>
            </a:pPr>
            <a:r>
              <a:rPr lang="en-US" sz="4000" b="1" spc="-65" dirty="0">
                <a:solidFill>
                  <a:srgbClr val="FFFFFF"/>
                </a:solidFill>
                <a:effectLst/>
                <a:latin typeface="+mj-lt"/>
                <a:ea typeface="+mj-ea"/>
                <a:cs typeface="+mj-cs"/>
              </a:rPr>
              <a:t>P</a:t>
            </a:r>
            <a:r>
              <a:rPr lang="en-US" sz="4000" b="1" spc="-30" dirty="0">
                <a:solidFill>
                  <a:srgbClr val="FFFFFF"/>
                </a:solidFill>
                <a:effectLst/>
                <a:latin typeface="+mj-lt"/>
                <a:ea typeface="+mj-ea"/>
                <a:cs typeface="+mj-cs"/>
              </a:rPr>
              <a:t>e</a:t>
            </a:r>
            <a:r>
              <a:rPr lang="en-US" sz="4000" b="1" spc="85" dirty="0">
                <a:solidFill>
                  <a:srgbClr val="FFFFFF"/>
                </a:solidFill>
                <a:effectLst/>
                <a:latin typeface="+mj-lt"/>
                <a:ea typeface="+mj-ea"/>
                <a:cs typeface="+mj-cs"/>
              </a:rPr>
              <a:t>r</a:t>
            </a:r>
            <a:r>
              <a:rPr lang="en-US" sz="4000" b="1" spc="-40" dirty="0">
                <a:solidFill>
                  <a:srgbClr val="FFFFFF"/>
                </a:solidFill>
                <a:effectLst/>
                <a:latin typeface="+mj-lt"/>
                <a:ea typeface="+mj-ea"/>
                <a:cs typeface="+mj-cs"/>
              </a:rPr>
              <a:t>f</a:t>
            </a:r>
            <a:r>
              <a:rPr lang="en-US" sz="4000" b="1" spc="-60" dirty="0">
                <a:solidFill>
                  <a:srgbClr val="FFFFFF"/>
                </a:solidFill>
                <a:effectLst/>
                <a:latin typeface="+mj-lt"/>
                <a:ea typeface="+mj-ea"/>
                <a:cs typeface="+mj-cs"/>
              </a:rPr>
              <a:t>o</a:t>
            </a:r>
            <a:r>
              <a:rPr lang="en-US" sz="4000" b="1" spc="30" dirty="0">
                <a:solidFill>
                  <a:srgbClr val="FFFFFF"/>
                </a:solidFill>
                <a:effectLst/>
                <a:latin typeface="+mj-lt"/>
                <a:ea typeface="+mj-ea"/>
                <a:cs typeface="+mj-cs"/>
              </a:rPr>
              <a:t>r</a:t>
            </a:r>
            <a:r>
              <a:rPr lang="en-US" sz="4000" b="1" spc="-60" dirty="0">
                <a:solidFill>
                  <a:srgbClr val="FFFFFF"/>
                </a:solidFill>
                <a:effectLst/>
                <a:latin typeface="+mj-lt"/>
                <a:ea typeface="+mj-ea"/>
                <a:cs typeface="+mj-cs"/>
              </a:rPr>
              <a:t>m</a:t>
            </a:r>
            <a:r>
              <a:rPr lang="en-US" sz="4000" b="1" spc="-65" dirty="0">
                <a:solidFill>
                  <a:srgbClr val="FFFFFF"/>
                </a:solidFill>
                <a:effectLst/>
                <a:latin typeface="+mj-lt"/>
                <a:ea typeface="+mj-ea"/>
                <a:cs typeface="+mj-cs"/>
              </a:rPr>
              <a:t>an</a:t>
            </a:r>
            <a:r>
              <a:rPr lang="en-US" sz="4000" b="1" spc="-115" dirty="0">
                <a:solidFill>
                  <a:srgbClr val="FFFFFF"/>
                </a:solidFill>
                <a:effectLst/>
                <a:latin typeface="+mj-lt"/>
                <a:ea typeface="+mj-ea"/>
                <a:cs typeface="+mj-cs"/>
              </a:rPr>
              <a:t>c</a:t>
            </a:r>
            <a:r>
              <a:rPr lang="en-US" sz="4000" b="1" dirty="0">
                <a:solidFill>
                  <a:srgbClr val="FFFFFF"/>
                </a:solidFill>
                <a:effectLst/>
                <a:latin typeface="+mj-lt"/>
                <a:ea typeface="+mj-ea"/>
                <a:cs typeface="+mj-cs"/>
              </a:rPr>
              <a:t>e</a:t>
            </a:r>
            <a:r>
              <a:rPr lang="en-US" sz="4000" b="1" spc="-530" dirty="0">
                <a:solidFill>
                  <a:srgbClr val="FFFFFF"/>
                </a:solidFill>
                <a:effectLst/>
                <a:latin typeface="+mj-lt"/>
                <a:ea typeface="+mj-ea"/>
                <a:cs typeface="+mj-cs"/>
              </a:rPr>
              <a:t> </a:t>
            </a:r>
            <a:r>
              <a:rPr lang="en-US" sz="4000" b="1" spc="-90" dirty="0">
                <a:solidFill>
                  <a:srgbClr val="FFFFFF"/>
                </a:solidFill>
                <a:effectLst/>
                <a:latin typeface="+mj-lt"/>
                <a:ea typeface="+mj-ea"/>
                <a:cs typeface="+mj-cs"/>
              </a:rPr>
              <a:t>R</a:t>
            </a:r>
            <a:r>
              <a:rPr lang="en-US" sz="4000" b="1" spc="-30" dirty="0">
                <a:solidFill>
                  <a:srgbClr val="FFFFFF"/>
                </a:solidFill>
                <a:effectLst/>
                <a:latin typeface="+mj-lt"/>
                <a:ea typeface="+mj-ea"/>
                <a:cs typeface="+mj-cs"/>
              </a:rPr>
              <a:t>ep</a:t>
            </a:r>
            <a:r>
              <a:rPr lang="en-US" sz="4000" b="1" spc="-60" dirty="0">
                <a:solidFill>
                  <a:srgbClr val="FFFFFF"/>
                </a:solidFill>
                <a:effectLst/>
                <a:latin typeface="+mj-lt"/>
                <a:ea typeface="+mj-ea"/>
                <a:cs typeface="+mj-cs"/>
              </a:rPr>
              <a:t>o</a:t>
            </a:r>
            <a:r>
              <a:rPr lang="en-US" sz="4000" b="1" spc="95" dirty="0">
                <a:solidFill>
                  <a:srgbClr val="FFFFFF"/>
                </a:solidFill>
                <a:effectLst/>
                <a:latin typeface="+mj-lt"/>
                <a:ea typeface="+mj-ea"/>
                <a:cs typeface="+mj-cs"/>
              </a:rPr>
              <a:t>r</a:t>
            </a:r>
            <a:r>
              <a:rPr lang="en-US" sz="4000" b="1" dirty="0">
                <a:solidFill>
                  <a:srgbClr val="FFFFFF"/>
                </a:solidFill>
                <a:effectLst/>
                <a:latin typeface="+mj-lt"/>
                <a:ea typeface="+mj-ea"/>
                <a:cs typeface="+mj-cs"/>
              </a:rPr>
              <a:t>t </a:t>
            </a:r>
          </a:p>
          <a:p>
            <a:pPr algn="ctr">
              <a:lnSpc>
                <a:spcPct val="90000"/>
              </a:lnSpc>
              <a:spcBef>
                <a:spcPct val="0"/>
              </a:spcBef>
              <a:spcAft>
                <a:spcPts val="600"/>
              </a:spcAft>
            </a:pPr>
            <a:r>
              <a:rPr lang="en-US" sz="4000" b="1" spc="-40" dirty="0">
                <a:solidFill>
                  <a:srgbClr val="FFFFFF"/>
                </a:solidFill>
                <a:effectLst/>
                <a:latin typeface="+mj-lt"/>
                <a:ea typeface="+mj-ea"/>
                <a:cs typeface="+mj-cs"/>
              </a:rPr>
              <a:t>2019-2020</a:t>
            </a:r>
            <a:endParaRPr lang="en-US" sz="4000" dirty="0">
              <a:solidFill>
                <a:srgbClr val="FFFFFF"/>
              </a:solidFill>
              <a:effectLst/>
              <a:latin typeface="+mj-lt"/>
              <a:ea typeface="+mj-ea"/>
              <a:cs typeface="+mj-cs"/>
            </a:endParaRPr>
          </a:p>
        </p:txBody>
      </p:sp>
      <p:pic>
        <p:nvPicPr>
          <p:cNvPr id="11" name="Picture 10">
            <a:extLst>
              <a:ext uri="{FF2B5EF4-FFF2-40B4-BE49-F238E27FC236}">
                <a16:creationId xmlns:a16="http://schemas.microsoft.com/office/drawing/2014/main" id="{BBE34601-AC1E-4CAB-B42F-EAB2CAA67D0F}"/>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10011746" y="5828868"/>
            <a:ext cx="2180233" cy="1029131"/>
          </a:xfrm>
          <a:prstGeom prst="rect">
            <a:avLst/>
          </a:prstGeom>
        </p:spPr>
      </p:pic>
    </p:spTree>
    <p:extLst>
      <p:ext uri="{BB962C8B-B14F-4D97-AF65-F5344CB8AC3E}">
        <p14:creationId xmlns:p14="http://schemas.microsoft.com/office/powerpoint/2010/main" val="280805183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id="{4A77F63B-2E80-45DE-97A5-E069B07B2EA4}"/>
              </a:ext>
            </a:extLst>
          </p:cNvPr>
          <p:cNvSpPr txBox="1">
            <a:spLocks noChangeArrowheads="1"/>
          </p:cNvSpPr>
          <p:nvPr/>
        </p:nvSpPr>
        <p:spPr bwMode="auto">
          <a:xfrm>
            <a:off x="345849" y="287679"/>
            <a:ext cx="2957427" cy="372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2700" eaLnBrk="0" hangingPunct="0">
              <a:lnSpc>
                <a:spcPts val="1125"/>
              </a:lnSpc>
            </a:pPr>
            <a:r>
              <a:rPr lang="en-AU" sz="1200" b="1"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R</a:t>
            </a:r>
            <a:r>
              <a:rPr lang="en-AU" sz="1200" b="1" spc="-5"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E</a:t>
            </a:r>
            <a:r>
              <a:rPr lang="en-AU" sz="1200" b="1" spc="-15"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S</a:t>
            </a:r>
            <a:r>
              <a:rPr lang="en-AU" sz="1200" b="1"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U</a:t>
            </a:r>
            <a:r>
              <a:rPr lang="en-AU" sz="1200" b="1" spc="-70"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L</a:t>
            </a:r>
            <a:r>
              <a:rPr lang="en-AU" sz="1200" b="1" spc="-20"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T</a:t>
            </a:r>
            <a:r>
              <a:rPr lang="en-AU" sz="1200" b="1"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S</a:t>
            </a:r>
            <a:r>
              <a:rPr lang="en-AU" sz="1200" b="1" spc="-80"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  </a:t>
            </a:r>
            <a:r>
              <a:rPr lang="en-AU" sz="1200" b="1" dirty="0">
                <a:solidFill>
                  <a:srgbClr val="0A6DA0"/>
                </a:solidFill>
                <a:latin typeface="Calibri" panose="020F0502020204030204" pitchFamily="34" charset="0"/>
                <a:cs typeface="Arial" panose="020B0604020202020204" pitchFamily="34" charset="0"/>
              </a:rPr>
              <a:t>FOR  WATER SECURITY SERIES</a:t>
            </a:r>
          </a:p>
        </p:txBody>
      </p:sp>
      <p:sp>
        <p:nvSpPr>
          <p:cNvPr id="7" name="Footer Placeholder 1">
            <a:extLst>
              <a:ext uri="{FF2B5EF4-FFF2-40B4-BE49-F238E27FC236}">
                <a16:creationId xmlns:a16="http://schemas.microsoft.com/office/drawing/2014/main" id="{833FAE2C-52BC-4713-96F1-07A7D936DE64}"/>
              </a:ext>
            </a:extLst>
          </p:cNvPr>
          <p:cNvSpPr>
            <a:spLocks noGrp="1"/>
          </p:cNvSpPr>
          <p:nvPr>
            <p:ph type="ftr" sz="quarter" idx="11"/>
          </p:nvPr>
        </p:nvSpPr>
        <p:spPr>
          <a:xfrm>
            <a:off x="0" y="6492875"/>
            <a:ext cx="5108896" cy="365125"/>
          </a:xfrm>
        </p:spPr>
        <p:txBody>
          <a:bodyPr/>
          <a:lstStyle/>
          <a:p>
            <a:pPr algn="l"/>
            <a:r>
              <a:rPr lang="en-AU" sz="1000" dirty="0"/>
              <a:t>Queensland Water Service Provider Performance Report  2019-2020</a:t>
            </a:r>
          </a:p>
        </p:txBody>
      </p:sp>
      <p:pic>
        <p:nvPicPr>
          <p:cNvPr id="4" name="Picture 3">
            <a:extLst>
              <a:ext uri="{FF2B5EF4-FFF2-40B4-BE49-F238E27FC236}">
                <a16:creationId xmlns:a16="http://schemas.microsoft.com/office/drawing/2014/main" id="{EEE035A7-F879-4C6F-A762-45E2C32CEDFA}"/>
              </a:ext>
            </a:extLst>
          </p:cNvPr>
          <p:cNvPicPr>
            <a:picLocks noChangeAspect="1"/>
          </p:cNvPicPr>
          <p:nvPr/>
        </p:nvPicPr>
        <p:blipFill>
          <a:blip r:embed="rId2"/>
          <a:stretch>
            <a:fillRect/>
          </a:stretch>
        </p:blipFill>
        <p:spPr>
          <a:xfrm>
            <a:off x="149374" y="474111"/>
            <a:ext cx="11764720" cy="5998405"/>
          </a:xfrm>
          <a:prstGeom prst="rect">
            <a:avLst/>
          </a:prstGeom>
        </p:spPr>
      </p:pic>
    </p:spTree>
    <p:extLst>
      <p:ext uri="{BB962C8B-B14F-4D97-AF65-F5344CB8AC3E}">
        <p14:creationId xmlns:p14="http://schemas.microsoft.com/office/powerpoint/2010/main" val="182243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3434595-FBA0-43E0-8395-A64CB5CA4362}"/>
              </a:ext>
            </a:extLst>
          </p:cNvPr>
          <p:cNvSpPr txBox="1"/>
          <p:nvPr/>
        </p:nvSpPr>
        <p:spPr>
          <a:xfrm>
            <a:off x="224118" y="0"/>
            <a:ext cx="11685838" cy="2616101"/>
          </a:xfrm>
          <a:prstGeom prst="rect">
            <a:avLst/>
          </a:prstGeom>
          <a:noFill/>
        </p:spPr>
        <p:txBody>
          <a:bodyPr wrap="square" rtlCol="0">
            <a:spAutoFit/>
          </a:bodyPr>
          <a:lstStyle/>
          <a:p>
            <a:r>
              <a:rPr lang="en-AU" b="1" dirty="0">
                <a:solidFill>
                  <a:schemeClr val="accent5">
                    <a:lumMod val="50000"/>
                  </a:schemeClr>
                </a:solidFill>
                <a:latin typeface="+mj-lt"/>
                <a:cs typeface="Arial" panose="020B0604020202020204" pitchFamily="34" charset="0"/>
              </a:rPr>
              <a:t>Finance Series</a:t>
            </a:r>
          </a:p>
          <a:p>
            <a:r>
              <a:rPr lang="en-AU" sz="1400" b="1" dirty="0">
                <a:solidFill>
                  <a:schemeClr val="accent5">
                    <a:lumMod val="50000"/>
                  </a:schemeClr>
                </a:solidFill>
                <a:latin typeface="+mj-lt"/>
                <a:cs typeface="Arial" panose="020B0604020202020204" pitchFamily="34" charset="0"/>
              </a:rPr>
              <a:t>Key findings</a:t>
            </a:r>
          </a:p>
          <a:p>
            <a:r>
              <a:rPr lang="en-AU" sz="1200" dirty="0">
                <a:solidFill>
                  <a:schemeClr val="accent5">
                    <a:lumMod val="50000"/>
                  </a:schemeClr>
                </a:solidFill>
              </a:rPr>
              <a:t>Revenue from water and wastewater operations equated to just over $211 million for the 2019/2020 financial year, this is mostly derived from the retail supply of water to Townsville residents and businesses, with a small amount of revenue from the sale of potable water to the Burdekin Shire Council. Revenue from wastewater operations, which equated to just over $93million, is mostly derived from the supply of wastewater services to residential and non-residential customers in the Townsville local government area. </a:t>
            </a:r>
          </a:p>
          <a:p>
            <a:endParaRPr lang="en-AU" sz="1200" dirty="0">
              <a:solidFill>
                <a:schemeClr val="accent5">
                  <a:lumMod val="50000"/>
                </a:schemeClr>
              </a:solidFill>
            </a:endParaRPr>
          </a:p>
          <a:p>
            <a:r>
              <a:rPr lang="en-AU" sz="1200" dirty="0">
                <a:solidFill>
                  <a:schemeClr val="accent5">
                    <a:lumMod val="50000"/>
                  </a:schemeClr>
                </a:solidFill>
              </a:rPr>
              <a:t>In the 2019/2020 financial year Townsville Water’s total operational costs were $171million, including depreciation and loan interest. For the water supply aspect of the business, the operational costs were approximately $87 million and, for the sewerage aspect of the business, the operational costs were approximately $66million.</a:t>
            </a:r>
          </a:p>
          <a:p>
            <a:endParaRPr lang="en-AU" sz="1200" dirty="0">
              <a:solidFill>
                <a:schemeClr val="accent5">
                  <a:lumMod val="50000"/>
                </a:schemeClr>
              </a:solidFill>
            </a:endParaRPr>
          </a:p>
          <a:p>
            <a:r>
              <a:rPr lang="en-AU" sz="1200" dirty="0">
                <a:solidFill>
                  <a:schemeClr val="accent5">
                    <a:lumMod val="50000"/>
                  </a:schemeClr>
                </a:solidFill>
              </a:rPr>
              <a:t>Annual water pipes and services replacement programs, as well as water treatment plant renewals, and sewer pipe relining and manhole rehabilitation programs, were ongoing to ensure the quality and reliability of water and sewerage services.</a:t>
            </a:r>
          </a:p>
          <a:p>
            <a:r>
              <a:rPr lang="en-AU" sz="1200" dirty="0">
                <a:solidFill>
                  <a:schemeClr val="accent5">
                    <a:lumMod val="50000"/>
                  </a:schemeClr>
                </a:solidFill>
              </a:rPr>
              <a:t>In order to provide services, Townsville Water operates and maintains an asset base  which including dams, weirs, treatment plants, reservoirs, pumping stations, chlorinators, and water and sewerage distribution mains. </a:t>
            </a:r>
          </a:p>
        </p:txBody>
      </p:sp>
      <p:graphicFrame>
        <p:nvGraphicFramePr>
          <p:cNvPr id="8" name="Table 7">
            <a:extLst>
              <a:ext uri="{FF2B5EF4-FFF2-40B4-BE49-F238E27FC236}">
                <a16:creationId xmlns:a16="http://schemas.microsoft.com/office/drawing/2014/main" id="{201832AC-186B-486C-B4D8-61694FAF464B}"/>
              </a:ext>
            </a:extLst>
          </p:cNvPr>
          <p:cNvGraphicFramePr>
            <a:graphicFrameLocks noGrp="1"/>
          </p:cNvGraphicFramePr>
          <p:nvPr>
            <p:extLst>
              <p:ext uri="{D42A27DB-BD31-4B8C-83A1-F6EECF244321}">
                <p14:modId xmlns:p14="http://schemas.microsoft.com/office/powerpoint/2010/main" val="3799105931"/>
              </p:ext>
            </p:extLst>
          </p:nvPr>
        </p:nvGraphicFramePr>
        <p:xfrm>
          <a:off x="645448" y="2771496"/>
          <a:ext cx="10721713" cy="3828214"/>
        </p:xfrm>
        <a:graphic>
          <a:graphicData uri="http://schemas.openxmlformats.org/drawingml/2006/table">
            <a:tbl>
              <a:tblPr firstRow="1" firstCol="1" bandRow="1">
                <a:tableStyleId>{5C22544A-7EE6-4342-B048-85BDC9FD1C3A}</a:tableStyleId>
              </a:tblPr>
              <a:tblGrid>
                <a:gridCol w="1166376">
                  <a:extLst>
                    <a:ext uri="{9D8B030D-6E8A-4147-A177-3AD203B41FA5}">
                      <a16:colId xmlns:a16="http://schemas.microsoft.com/office/drawing/2014/main" val="3112021208"/>
                    </a:ext>
                  </a:extLst>
                </a:gridCol>
                <a:gridCol w="1166376">
                  <a:extLst>
                    <a:ext uri="{9D8B030D-6E8A-4147-A177-3AD203B41FA5}">
                      <a16:colId xmlns:a16="http://schemas.microsoft.com/office/drawing/2014/main" val="1480389618"/>
                    </a:ext>
                  </a:extLst>
                </a:gridCol>
                <a:gridCol w="5560069">
                  <a:extLst>
                    <a:ext uri="{9D8B030D-6E8A-4147-A177-3AD203B41FA5}">
                      <a16:colId xmlns:a16="http://schemas.microsoft.com/office/drawing/2014/main" val="558544160"/>
                    </a:ext>
                  </a:extLst>
                </a:gridCol>
                <a:gridCol w="2828892">
                  <a:extLst>
                    <a:ext uri="{9D8B030D-6E8A-4147-A177-3AD203B41FA5}">
                      <a16:colId xmlns:a16="http://schemas.microsoft.com/office/drawing/2014/main" val="3767865230"/>
                    </a:ext>
                  </a:extLst>
                </a:gridCol>
              </a:tblGrid>
              <a:tr h="234114">
                <a:tc>
                  <a:txBody>
                    <a:bodyPr/>
                    <a:lstStyle/>
                    <a:p>
                      <a:pPr marL="50800" eaLnBrk="0" hangingPunct="0">
                        <a:spcBef>
                          <a:spcPts val="300"/>
                        </a:spcBef>
                        <a:spcAft>
                          <a:spcPts val="0"/>
                        </a:spcAft>
                      </a:pPr>
                      <a:r>
                        <a:rPr lang="en-AU" sz="800" spc="5">
                          <a:effectLst/>
                        </a:rPr>
                        <a:t>SWIM CODE</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spc="5">
                          <a:effectLst/>
                        </a:rPr>
                        <a:t>KPI CODE</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spc="5" dirty="0">
                          <a:effectLst/>
                        </a:rPr>
                        <a:t>INDICATOR TITLE</a:t>
                      </a:r>
                      <a:endParaRPr lang="en-A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spc="5">
                          <a:effectLst/>
                        </a:rPr>
                        <a:t>TOWNSVILLE WSP-WIDE</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41297764"/>
                  </a:ext>
                </a:extLst>
              </a:tr>
              <a:tr h="179705">
                <a:tc>
                  <a:txBody>
                    <a:bodyPr/>
                    <a:lstStyle/>
                    <a:p>
                      <a:pPr marL="50800" eaLnBrk="0" hangingPunct="0">
                        <a:spcBef>
                          <a:spcPts val="300"/>
                        </a:spcBef>
                        <a:spcAft>
                          <a:spcPts val="0"/>
                        </a:spcAft>
                      </a:pPr>
                      <a:r>
                        <a:rPr lang="en-AU" sz="800">
                          <a:effectLst/>
                        </a:rPr>
                        <a:t>FN14</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QG 3 .1</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dirty="0">
                          <a:effectLst/>
                        </a:rPr>
                        <a:t>Total water supply capital expenditure</a:t>
                      </a:r>
                      <a:endParaRPr lang="en-A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$25,866.82</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6487344"/>
                  </a:ext>
                </a:extLst>
              </a:tr>
              <a:tr h="179705">
                <a:tc>
                  <a:txBody>
                    <a:bodyPr/>
                    <a:lstStyle/>
                    <a:p>
                      <a:pPr marL="50800" eaLnBrk="0" hangingPunct="0">
                        <a:spcBef>
                          <a:spcPts val="300"/>
                        </a:spcBef>
                        <a:spcAft>
                          <a:spcPts val="0"/>
                        </a:spcAft>
                      </a:pPr>
                      <a:r>
                        <a:rPr lang="en-AU" sz="800">
                          <a:effectLst/>
                        </a:rPr>
                        <a:t>FN15</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dirty="0">
                          <a:effectLst/>
                        </a:rPr>
                        <a:t>QG 3 .2</a:t>
                      </a:r>
                      <a:endParaRPr lang="en-A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dirty="0">
                          <a:effectLst/>
                        </a:rPr>
                        <a:t>Total sewerage capital expenditure</a:t>
                      </a:r>
                      <a:endParaRPr lang="en-A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$33,744.53</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09660221"/>
                  </a:ext>
                </a:extLst>
              </a:tr>
              <a:tr h="179705">
                <a:tc>
                  <a:txBody>
                    <a:bodyPr/>
                    <a:lstStyle/>
                    <a:p>
                      <a:pPr marL="50800" eaLnBrk="0" hangingPunct="0">
                        <a:spcBef>
                          <a:spcPts val="300"/>
                        </a:spcBef>
                        <a:spcAft>
                          <a:spcPts val="0"/>
                        </a:spcAft>
                      </a:pPr>
                      <a:r>
                        <a:rPr lang="en-AU" sz="800">
                          <a:effectLst/>
                        </a:rPr>
                        <a:t>FN26</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QG 3 .3</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dirty="0">
                          <a:effectLst/>
                        </a:rPr>
                        <a:t>Capital works grants – water</a:t>
                      </a:r>
                      <a:endParaRPr lang="en-A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$0.00</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23036751"/>
                  </a:ext>
                </a:extLst>
              </a:tr>
              <a:tr h="179705">
                <a:tc>
                  <a:txBody>
                    <a:bodyPr/>
                    <a:lstStyle/>
                    <a:p>
                      <a:pPr marL="50800" eaLnBrk="0" hangingPunct="0">
                        <a:spcBef>
                          <a:spcPts val="300"/>
                        </a:spcBef>
                        <a:spcAft>
                          <a:spcPts val="0"/>
                        </a:spcAft>
                      </a:pPr>
                      <a:r>
                        <a:rPr lang="en-AU" sz="800">
                          <a:effectLst/>
                        </a:rPr>
                        <a:t>FN27</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QG 3 .4</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dirty="0">
                          <a:effectLst/>
                        </a:rPr>
                        <a:t>Capital works grants - sewerage</a:t>
                      </a:r>
                      <a:endParaRPr lang="en-A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$0.00</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87134321"/>
                  </a:ext>
                </a:extLst>
              </a:tr>
              <a:tr h="179705">
                <a:tc>
                  <a:txBody>
                    <a:bodyPr/>
                    <a:lstStyle/>
                    <a:p>
                      <a:pPr marL="50800" eaLnBrk="0" hangingPunct="0">
                        <a:spcBef>
                          <a:spcPts val="300"/>
                        </a:spcBef>
                        <a:spcAft>
                          <a:spcPts val="0"/>
                        </a:spcAft>
                      </a:pPr>
                      <a:r>
                        <a:rPr lang="en-AU" sz="800">
                          <a:effectLst/>
                        </a:rPr>
                        <a:t>FN9</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dirty="0">
                          <a:effectLst/>
                        </a:rPr>
                        <a:t>QG 3 .5</a:t>
                      </a:r>
                      <a:endParaRPr lang="en-A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dirty="0">
                          <a:effectLst/>
                        </a:rPr>
                        <a:t>Nominal written-down replacement cost of fixed water supply assets</a:t>
                      </a:r>
                      <a:endParaRPr lang="en-A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$915,499.00</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58814582"/>
                  </a:ext>
                </a:extLst>
              </a:tr>
              <a:tr h="179705">
                <a:tc>
                  <a:txBody>
                    <a:bodyPr/>
                    <a:lstStyle/>
                    <a:p>
                      <a:pPr marL="50800" eaLnBrk="0" hangingPunct="0">
                        <a:spcBef>
                          <a:spcPts val="300"/>
                        </a:spcBef>
                        <a:spcAft>
                          <a:spcPts val="0"/>
                        </a:spcAft>
                      </a:pPr>
                      <a:r>
                        <a:rPr lang="en-AU" sz="800">
                          <a:effectLst/>
                        </a:rPr>
                        <a:t>FN10</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QG 3 .6</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Nominal written-down replacement costs of fixed sewerage assets</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$748,407.00</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80419955"/>
                  </a:ext>
                </a:extLst>
              </a:tr>
              <a:tr h="179705">
                <a:tc>
                  <a:txBody>
                    <a:bodyPr/>
                    <a:lstStyle/>
                    <a:p>
                      <a:pPr marL="50800" eaLnBrk="0" hangingPunct="0">
                        <a:spcBef>
                          <a:spcPts val="300"/>
                        </a:spcBef>
                        <a:spcAft>
                          <a:spcPts val="0"/>
                        </a:spcAft>
                      </a:pPr>
                      <a:r>
                        <a:rPr lang="en-AU" sz="800">
                          <a:effectLst/>
                        </a:rPr>
                        <a:t>FN74</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QG 3 .7</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Current replacement costs of fixed water supply assets</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$1,687,009.00</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5447783"/>
                  </a:ext>
                </a:extLst>
              </a:tr>
              <a:tr h="179705">
                <a:tc>
                  <a:txBody>
                    <a:bodyPr/>
                    <a:lstStyle/>
                    <a:p>
                      <a:pPr marL="50800" eaLnBrk="0" hangingPunct="0">
                        <a:spcBef>
                          <a:spcPts val="300"/>
                        </a:spcBef>
                        <a:spcAft>
                          <a:spcPts val="0"/>
                        </a:spcAft>
                      </a:pPr>
                      <a:r>
                        <a:rPr lang="en-AU" sz="800">
                          <a:effectLst/>
                        </a:rPr>
                        <a:t>FN75</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QG 3 .8</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Current replacement costs of fixed sewerage assets</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$1,160,041.00</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62146621"/>
                  </a:ext>
                </a:extLst>
              </a:tr>
              <a:tr h="179705">
                <a:tc>
                  <a:txBody>
                    <a:bodyPr/>
                    <a:lstStyle/>
                    <a:p>
                      <a:pPr marL="50800" eaLnBrk="0" hangingPunct="0">
                        <a:spcBef>
                          <a:spcPts val="300"/>
                        </a:spcBef>
                        <a:spcAft>
                          <a:spcPts val="0"/>
                        </a:spcAft>
                      </a:pPr>
                      <a:r>
                        <a:rPr lang="en-AU" sz="800">
                          <a:effectLst/>
                        </a:rPr>
                        <a:t>FN1</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QG 3 .9</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Total revenue - water</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$118,384.28</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17089"/>
                  </a:ext>
                </a:extLst>
              </a:tr>
              <a:tr h="179705">
                <a:tc>
                  <a:txBody>
                    <a:bodyPr/>
                    <a:lstStyle/>
                    <a:p>
                      <a:pPr marL="50800" eaLnBrk="0" hangingPunct="0">
                        <a:spcBef>
                          <a:spcPts val="300"/>
                        </a:spcBef>
                        <a:spcAft>
                          <a:spcPts val="0"/>
                        </a:spcAft>
                      </a:pPr>
                      <a:r>
                        <a:rPr lang="en-AU" sz="800">
                          <a:effectLst/>
                        </a:rPr>
                        <a:t>FN2</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QG 3 .10</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Total revenue - sewerage</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$93,539.19</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4795291"/>
                  </a:ext>
                </a:extLst>
              </a:tr>
              <a:tr h="179705">
                <a:tc>
                  <a:txBody>
                    <a:bodyPr/>
                    <a:lstStyle/>
                    <a:p>
                      <a:pPr marL="50800" eaLnBrk="0" hangingPunct="0">
                        <a:spcBef>
                          <a:spcPts val="300"/>
                        </a:spcBef>
                        <a:spcAft>
                          <a:spcPts val="0"/>
                        </a:spcAft>
                      </a:pPr>
                      <a:r>
                        <a:rPr lang="en-AU" sz="800">
                          <a:effectLst/>
                        </a:rPr>
                        <a:t>FN11</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QG 3 .11</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Operating cost - water</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0800" eaLnBrk="0" hangingPunct="0">
                        <a:spcBef>
                          <a:spcPts val="300"/>
                        </a:spcBef>
                        <a:spcAft>
                          <a:spcPts val="0"/>
                        </a:spcAft>
                      </a:pPr>
                      <a:r>
                        <a:rPr lang="en-AU" sz="800">
                          <a:effectLst/>
                        </a:rPr>
                        <a:t>$781 per connection</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33977558"/>
                  </a:ext>
                </a:extLst>
              </a:tr>
              <a:tr h="179705">
                <a:tc>
                  <a:txBody>
                    <a:bodyPr/>
                    <a:lstStyle/>
                    <a:p>
                      <a:pPr marL="50800" eaLnBrk="0" hangingPunct="0">
                        <a:spcBef>
                          <a:spcPts val="300"/>
                        </a:spcBef>
                        <a:spcAft>
                          <a:spcPts val="0"/>
                        </a:spcAft>
                      </a:pPr>
                      <a:r>
                        <a:rPr lang="en-AU" sz="800">
                          <a:effectLst/>
                        </a:rPr>
                        <a:t>FN12</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1435" eaLnBrk="0" hangingPunct="0">
                        <a:spcBef>
                          <a:spcPts val="300"/>
                        </a:spcBef>
                        <a:spcAft>
                          <a:spcPts val="0"/>
                        </a:spcAft>
                      </a:pPr>
                      <a:r>
                        <a:rPr lang="en-AU" sz="800">
                          <a:effectLst/>
                        </a:rPr>
                        <a:t>QG 3 .12</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1435" eaLnBrk="0" hangingPunct="0">
                        <a:spcBef>
                          <a:spcPts val="300"/>
                        </a:spcBef>
                        <a:spcAft>
                          <a:spcPts val="0"/>
                        </a:spcAft>
                      </a:pPr>
                      <a:r>
                        <a:rPr lang="en-AU" sz="800">
                          <a:effectLst/>
                        </a:rPr>
                        <a:t>Operating cost - sewerage</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1435" eaLnBrk="0" hangingPunct="0">
                        <a:spcBef>
                          <a:spcPts val="300"/>
                        </a:spcBef>
                        <a:spcAft>
                          <a:spcPts val="0"/>
                        </a:spcAft>
                      </a:pPr>
                      <a:r>
                        <a:rPr lang="en-AU" sz="800">
                          <a:effectLst/>
                        </a:rPr>
                        <a:t>$687 per connection </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41282535"/>
                  </a:ext>
                </a:extLst>
              </a:tr>
              <a:tr h="179705">
                <a:tc>
                  <a:txBody>
                    <a:bodyPr/>
                    <a:lstStyle/>
                    <a:p>
                      <a:pPr marL="50800" eaLnBrk="0" hangingPunct="0">
                        <a:spcBef>
                          <a:spcPts val="300"/>
                        </a:spcBef>
                        <a:spcAft>
                          <a:spcPts val="0"/>
                        </a:spcAft>
                      </a:pPr>
                      <a:r>
                        <a:rPr lang="en-AU" sz="800">
                          <a:effectLst/>
                        </a:rPr>
                        <a:t>FN76</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1435" eaLnBrk="0" hangingPunct="0">
                        <a:spcBef>
                          <a:spcPts val="300"/>
                        </a:spcBef>
                        <a:spcAft>
                          <a:spcPts val="0"/>
                        </a:spcAft>
                      </a:pPr>
                      <a:r>
                        <a:rPr lang="en-AU" sz="800">
                          <a:effectLst/>
                        </a:rPr>
                        <a:t>QG 3 .13</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1435" eaLnBrk="0" hangingPunct="0">
                        <a:spcBef>
                          <a:spcPts val="300"/>
                        </a:spcBef>
                        <a:spcAft>
                          <a:spcPts val="0"/>
                        </a:spcAft>
                      </a:pPr>
                      <a:r>
                        <a:rPr lang="en-AU" sz="800">
                          <a:effectLst/>
                        </a:rPr>
                        <a:t>Annual maintenance costs water</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1435" eaLnBrk="0" hangingPunct="0">
                        <a:spcBef>
                          <a:spcPts val="300"/>
                        </a:spcBef>
                        <a:spcAft>
                          <a:spcPts val="0"/>
                        </a:spcAft>
                      </a:pPr>
                      <a:r>
                        <a:rPr lang="en-AU" sz="800">
                          <a:effectLst/>
                        </a:rPr>
                        <a:t>$63,399.00</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06019310"/>
                  </a:ext>
                </a:extLst>
              </a:tr>
              <a:tr h="179705">
                <a:tc>
                  <a:txBody>
                    <a:bodyPr/>
                    <a:lstStyle/>
                    <a:p>
                      <a:pPr marL="50800" eaLnBrk="0" hangingPunct="0">
                        <a:spcBef>
                          <a:spcPts val="300"/>
                        </a:spcBef>
                        <a:spcAft>
                          <a:spcPts val="0"/>
                        </a:spcAft>
                      </a:pPr>
                      <a:r>
                        <a:rPr lang="en-AU" sz="800">
                          <a:effectLst/>
                        </a:rPr>
                        <a:t>FN77</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1435" eaLnBrk="0" hangingPunct="0">
                        <a:spcBef>
                          <a:spcPts val="300"/>
                        </a:spcBef>
                        <a:spcAft>
                          <a:spcPts val="0"/>
                        </a:spcAft>
                      </a:pPr>
                      <a:r>
                        <a:rPr lang="en-AU" sz="800">
                          <a:effectLst/>
                        </a:rPr>
                        <a:t>QG 3 .14</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1435" eaLnBrk="0" hangingPunct="0">
                        <a:spcBef>
                          <a:spcPts val="300"/>
                        </a:spcBef>
                        <a:spcAft>
                          <a:spcPts val="0"/>
                        </a:spcAft>
                      </a:pPr>
                      <a:r>
                        <a:rPr lang="en-AU" sz="800">
                          <a:effectLst/>
                        </a:rPr>
                        <a:t>Annual maintenance costs sewerage</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1435" eaLnBrk="0" hangingPunct="0">
                        <a:spcBef>
                          <a:spcPts val="300"/>
                        </a:spcBef>
                        <a:spcAft>
                          <a:spcPts val="0"/>
                        </a:spcAft>
                      </a:pPr>
                      <a:r>
                        <a:rPr lang="en-AU" sz="800">
                          <a:effectLst/>
                        </a:rPr>
                        <a:t>$48,017.00</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43793401"/>
                  </a:ext>
                </a:extLst>
              </a:tr>
              <a:tr h="179705">
                <a:tc>
                  <a:txBody>
                    <a:bodyPr/>
                    <a:lstStyle/>
                    <a:p>
                      <a:pPr marL="50800" eaLnBrk="0" hangingPunct="0">
                        <a:spcBef>
                          <a:spcPts val="300"/>
                        </a:spcBef>
                        <a:spcAft>
                          <a:spcPts val="0"/>
                        </a:spcAft>
                      </a:pPr>
                      <a:r>
                        <a:rPr lang="en-AU" sz="800">
                          <a:effectLst/>
                        </a:rPr>
                        <a:t>FN78</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1435" eaLnBrk="0" hangingPunct="0">
                        <a:spcBef>
                          <a:spcPts val="300"/>
                        </a:spcBef>
                        <a:spcAft>
                          <a:spcPts val="0"/>
                        </a:spcAft>
                      </a:pPr>
                      <a:r>
                        <a:rPr lang="en-AU" sz="800">
                          <a:effectLst/>
                        </a:rPr>
                        <a:t>QG 3 .15</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1435" eaLnBrk="0" hangingPunct="0">
                        <a:spcBef>
                          <a:spcPts val="300"/>
                        </a:spcBef>
                        <a:spcAft>
                          <a:spcPts val="0"/>
                        </a:spcAft>
                      </a:pPr>
                      <a:r>
                        <a:rPr lang="en-AU" sz="800">
                          <a:effectLst/>
                        </a:rPr>
                        <a:t>Current cost depreciation - water</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1435" eaLnBrk="0" hangingPunct="0">
                        <a:spcBef>
                          <a:spcPts val="300"/>
                        </a:spcBef>
                        <a:spcAft>
                          <a:spcPts val="0"/>
                        </a:spcAft>
                      </a:pPr>
                      <a:r>
                        <a:rPr lang="en-AU" sz="800">
                          <a:effectLst/>
                        </a:rPr>
                        <a:t>$24,032.53</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49502947"/>
                  </a:ext>
                </a:extLst>
              </a:tr>
              <a:tr h="179705">
                <a:tc>
                  <a:txBody>
                    <a:bodyPr/>
                    <a:lstStyle/>
                    <a:p>
                      <a:pPr marL="50800" eaLnBrk="0" hangingPunct="0">
                        <a:spcBef>
                          <a:spcPts val="300"/>
                        </a:spcBef>
                        <a:spcAft>
                          <a:spcPts val="0"/>
                        </a:spcAft>
                      </a:pPr>
                      <a:r>
                        <a:rPr lang="en-AU" sz="800">
                          <a:effectLst/>
                        </a:rPr>
                        <a:t>FN79</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1435" eaLnBrk="0" hangingPunct="0">
                        <a:spcBef>
                          <a:spcPts val="300"/>
                        </a:spcBef>
                        <a:spcAft>
                          <a:spcPts val="0"/>
                        </a:spcAft>
                      </a:pPr>
                      <a:r>
                        <a:rPr lang="en-AU" sz="800">
                          <a:effectLst/>
                        </a:rPr>
                        <a:t>QG 3 .16</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1435" eaLnBrk="0" hangingPunct="0">
                        <a:spcBef>
                          <a:spcPts val="300"/>
                        </a:spcBef>
                        <a:spcAft>
                          <a:spcPts val="0"/>
                        </a:spcAft>
                      </a:pPr>
                      <a:r>
                        <a:rPr lang="en-AU" sz="800">
                          <a:effectLst/>
                        </a:rPr>
                        <a:t>Current cost depreciation - sewerage</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1435" eaLnBrk="0" hangingPunct="0">
                        <a:spcBef>
                          <a:spcPts val="300"/>
                        </a:spcBef>
                        <a:spcAft>
                          <a:spcPts val="0"/>
                        </a:spcAft>
                      </a:pPr>
                      <a:r>
                        <a:rPr lang="en-AU" sz="800">
                          <a:effectLst/>
                        </a:rPr>
                        <a:t>$20,827.34</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88656965"/>
                  </a:ext>
                </a:extLst>
              </a:tr>
              <a:tr h="179705">
                <a:tc>
                  <a:txBody>
                    <a:bodyPr/>
                    <a:lstStyle/>
                    <a:p>
                      <a:pPr marL="50800" eaLnBrk="0" hangingPunct="0">
                        <a:spcBef>
                          <a:spcPts val="300"/>
                        </a:spcBef>
                        <a:spcAft>
                          <a:spcPts val="0"/>
                        </a:spcAft>
                      </a:pPr>
                      <a:r>
                        <a:rPr lang="en-AU" sz="800">
                          <a:effectLst/>
                        </a:rPr>
                        <a:t>FN80</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1435" eaLnBrk="0" hangingPunct="0">
                        <a:spcBef>
                          <a:spcPts val="300"/>
                        </a:spcBef>
                        <a:spcAft>
                          <a:spcPts val="0"/>
                        </a:spcAft>
                      </a:pPr>
                      <a:r>
                        <a:rPr lang="en-AU" sz="800">
                          <a:effectLst/>
                        </a:rPr>
                        <a:t>QG 3 .17</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1435" eaLnBrk="0" hangingPunct="0">
                        <a:spcBef>
                          <a:spcPts val="300"/>
                        </a:spcBef>
                        <a:spcAft>
                          <a:spcPts val="0"/>
                        </a:spcAft>
                      </a:pPr>
                      <a:r>
                        <a:rPr lang="en-AU" sz="800">
                          <a:effectLst/>
                        </a:rPr>
                        <a:t>Previous 5 year average annual renewals expenditure - water</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1435" eaLnBrk="0" hangingPunct="0">
                        <a:spcBef>
                          <a:spcPts val="300"/>
                        </a:spcBef>
                        <a:spcAft>
                          <a:spcPts val="0"/>
                        </a:spcAft>
                      </a:pPr>
                      <a:r>
                        <a:rPr lang="en-AU" sz="800">
                          <a:effectLst/>
                        </a:rPr>
                        <a:t>$16,586.00</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46957505"/>
                  </a:ext>
                </a:extLst>
              </a:tr>
              <a:tr h="179705">
                <a:tc>
                  <a:txBody>
                    <a:bodyPr/>
                    <a:lstStyle/>
                    <a:p>
                      <a:pPr marL="50800" eaLnBrk="0" hangingPunct="0">
                        <a:spcBef>
                          <a:spcPts val="300"/>
                        </a:spcBef>
                        <a:spcAft>
                          <a:spcPts val="0"/>
                        </a:spcAft>
                      </a:pPr>
                      <a:r>
                        <a:rPr lang="en-AU" sz="800">
                          <a:effectLst/>
                        </a:rPr>
                        <a:t>FN81</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1435" eaLnBrk="0" hangingPunct="0">
                        <a:spcBef>
                          <a:spcPts val="300"/>
                        </a:spcBef>
                        <a:spcAft>
                          <a:spcPts val="0"/>
                        </a:spcAft>
                      </a:pPr>
                      <a:r>
                        <a:rPr lang="en-AU" sz="800">
                          <a:effectLst/>
                        </a:rPr>
                        <a:t>QG 3 .18</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2070" eaLnBrk="0" hangingPunct="0">
                        <a:spcBef>
                          <a:spcPts val="300"/>
                        </a:spcBef>
                        <a:spcAft>
                          <a:spcPts val="0"/>
                        </a:spcAft>
                      </a:pPr>
                      <a:r>
                        <a:rPr lang="en-AU" sz="800">
                          <a:effectLst/>
                        </a:rPr>
                        <a:t>Previous 5 year average annual renewals expenditure - sewerage</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2070" eaLnBrk="0" hangingPunct="0">
                        <a:spcBef>
                          <a:spcPts val="300"/>
                        </a:spcBef>
                        <a:spcAft>
                          <a:spcPts val="0"/>
                        </a:spcAft>
                      </a:pPr>
                      <a:r>
                        <a:rPr lang="en-AU" sz="800">
                          <a:effectLst/>
                        </a:rPr>
                        <a:t>$8,070.00</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45083370"/>
                  </a:ext>
                </a:extLst>
              </a:tr>
              <a:tr h="179705">
                <a:tc>
                  <a:txBody>
                    <a:bodyPr/>
                    <a:lstStyle/>
                    <a:p>
                      <a:pPr marL="50800" eaLnBrk="0" hangingPunct="0">
                        <a:spcBef>
                          <a:spcPts val="300"/>
                        </a:spcBef>
                        <a:spcAft>
                          <a:spcPts val="0"/>
                        </a:spcAft>
                      </a:pPr>
                      <a:r>
                        <a:rPr lang="en-AU" sz="800">
                          <a:effectLst/>
                        </a:rPr>
                        <a:t>FN82</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2070" eaLnBrk="0" hangingPunct="0">
                        <a:spcBef>
                          <a:spcPts val="300"/>
                        </a:spcBef>
                        <a:spcAft>
                          <a:spcPts val="0"/>
                        </a:spcAft>
                      </a:pPr>
                      <a:r>
                        <a:rPr lang="en-AU" sz="800">
                          <a:effectLst/>
                        </a:rPr>
                        <a:t>QG 3 .19</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2070" eaLnBrk="0" hangingPunct="0">
                        <a:spcBef>
                          <a:spcPts val="300"/>
                        </a:spcBef>
                        <a:spcAft>
                          <a:spcPts val="0"/>
                        </a:spcAft>
                      </a:pPr>
                      <a:r>
                        <a:rPr lang="en-AU" sz="800">
                          <a:effectLst/>
                        </a:rPr>
                        <a:t>Forecast 5 year average annual renewals expenditure - water</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2070" eaLnBrk="0" hangingPunct="0">
                        <a:spcBef>
                          <a:spcPts val="300"/>
                        </a:spcBef>
                        <a:spcAft>
                          <a:spcPts val="0"/>
                        </a:spcAft>
                      </a:pPr>
                      <a:r>
                        <a:rPr lang="en-AU" sz="800">
                          <a:effectLst/>
                        </a:rPr>
                        <a:t>$27,218.00</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3596986"/>
                  </a:ext>
                </a:extLst>
              </a:tr>
              <a:tr h="179705">
                <a:tc>
                  <a:txBody>
                    <a:bodyPr/>
                    <a:lstStyle/>
                    <a:p>
                      <a:pPr marL="50800" eaLnBrk="0" hangingPunct="0">
                        <a:spcBef>
                          <a:spcPts val="300"/>
                        </a:spcBef>
                        <a:spcAft>
                          <a:spcPts val="0"/>
                        </a:spcAft>
                      </a:pPr>
                      <a:r>
                        <a:rPr lang="en-AU" sz="800">
                          <a:effectLst/>
                        </a:rPr>
                        <a:t>FN83</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2070" eaLnBrk="0" hangingPunct="0">
                        <a:spcBef>
                          <a:spcPts val="300"/>
                        </a:spcBef>
                        <a:spcAft>
                          <a:spcPts val="0"/>
                        </a:spcAft>
                      </a:pPr>
                      <a:r>
                        <a:rPr lang="en-AU" sz="800" dirty="0">
                          <a:effectLst/>
                        </a:rPr>
                        <a:t>QG 3 .20</a:t>
                      </a:r>
                      <a:endParaRPr lang="en-A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2070" eaLnBrk="0" hangingPunct="0">
                        <a:spcBef>
                          <a:spcPts val="300"/>
                        </a:spcBef>
                        <a:spcAft>
                          <a:spcPts val="0"/>
                        </a:spcAft>
                      </a:pPr>
                      <a:r>
                        <a:rPr lang="en-AU" sz="800">
                          <a:effectLst/>
                        </a:rPr>
                        <a:t>Forecast 5 year average annual renewals expenditure - sewerage</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2070" eaLnBrk="0" hangingPunct="0">
                        <a:spcBef>
                          <a:spcPts val="300"/>
                        </a:spcBef>
                        <a:spcAft>
                          <a:spcPts val="0"/>
                        </a:spcAft>
                      </a:pPr>
                      <a:r>
                        <a:rPr lang="en-AU" sz="800" dirty="0">
                          <a:effectLst/>
                        </a:rPr>
                        <a:t>$16,913.00</a:t>
                      </a:r>
                      <a:endParaRPr lang="en-A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17899793"/>
                  </a:ext>
                </a:extLst>
              </a:tr>
            </a:tbl>
          </a:graphicData>
        </a:graphic>
      </p:graphicFrame>
      <p:sp>
        <p:nvSpPr>
          <p:cNvPr id="6" name="Footer Placeholder 1">
            <a:extLst>
              <a:ext uri="{FF2B5EF4-FFF2-40B4-BE49-F238E27FC236}">
                <a16:creationId xmlns:a16="http://schemas.microsoft.com/office/drawing/2014/main" id="{47DD9FE3-952C-4FFA-B09D-77071A0D0764}"/>
              </a:ext>
            </a:extLst>
          </p:cNvPr>
          <p:cNvSpPr>
            <a:spLocks noGrp="1"/>
          </p:cNvSpPr>
          <p:nvPr>
            <p:ph type="ftr" sz="quarter" idx="11"/>
          </p:nvPr>
        </p:nvSpPr>
        <p:spPr>
          <a:xfrm>
            <a:off x="0" y="6492875"/>
            <a:ext cx="5108896" cy="365125"/>
          </a:xfrm>
        </p:spPr>
        <p:txBody>
          <a:bodyPr/>
          <a:lstStyle/>
          <a:p>
            <a:pPr algn="l"/>
            <a:r>
              <a:rPr lang="en-AU" sz="1000" dirty="0"/>
              <a:t>Queensland Water Service Provider Performance Report  2019-2020</a:t>
            </a:r>
          </a:p>
        </p:txBody>
      </p:sp>
    </p:spTree>
    <p:extLst>
      <p:ext uri="{BB962C8B-B14F-4D97-AF65-F5344CB8AC3E}">
        <p14:creationId xmlns:p14="http://schemas.microsoft.com/office/powerpoint/2010/main" val="4015187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3434595-FBA0-43E0-8395-A64CB5CA4362}"/>
              </a:ext>
            </a:extLst>
          </p:cNvPr>
          <p:cNvSpPr txBox="1"/>
          <p:nvPr/>
        </p:nvSpPr>
        <p:spPr>
          <a:xfrm>
            <a:off x="206188" y="0"/>
            <a:ext cx="11703768" cy="6540252"/>
          </a:xfrm>
          <a:prstGeom prst="rect">
            <a:avLst/>
          </a:prstGeom>
          <a:noFill/>
        </p:spPr>
        <p:txBody>
          <a:bodyPr wrap="square" rtlCol="0">
            <a:spAutoFit/>
          </a:bodyPr>
          <a:lstStyle/>
          <a:p>
            <a:r>
              <a:rPr lang="en-AU" b="1" dirty="0">
                <a:solidFill>
                  <a:schemeClr val="accent5">
                    <a:lumMod val="50000"/>
                  </a:schemeClr>
                </a:solidFill>
                <a:latin typeface="+mj-lt"/>
                <a:cs typeface="Arial" panose="020B0604020202020204" pitchFamily="34" charset="0"/>
              </a:rPr>
              <a:t>Customer Series</a:t>
            </a:r>
          </a:p>
          <a:p>
            <a:r>
              <a:rPr lang="en-AU" sz="1400" b="1" dirty="0">
                <a:solidFill>
                  <a:schemeClr val="accent5">
                    <a:lumMod val="50000"/>
                  </a:schemeClr>
                </a:solidFill>
                <a:latin typeface="+mj-lt"/>
                <a:cs typeface="Arial" panose="020B0604020202020204" pitchFamily="34" charset="0"/>
              </a:rPr>
              <a:t>Key findings</a:t>
            </a:r>
          </a:p>
          <a:p>
            <a:endParaRPr lang="en-AU" sz="400" b="1" dirty="0">
              <a:solidFill>
                <a:schemeClr val="accent5">
                  <a:lumMod val="50000"/>
                </a:schemeClr>
              </a:solidFill>
              <a:cs typeface="Arial" panose="020B0604020202020204" pitchFamily="34" charset="0"/>
            </a:endParaRPr>
          </a:p>
          <a:p>
            <a:r>
              <a:rPr lang="en-AU" sz="1200" b="1" dirty="0">
                <a:solidFill>
                  <a:schemeClr val="accent5">
                    <a:lumMod val="50000"/>
                  </a:schemeClr>
                </a:solidFill>
                <a:latin typeface="+mj-lt"/>
                <a:cs typeface="Arial" panose="020B0604020202020204" pitchFamily="34" charset="0"/>
              </a:rPr>
              <a:t>PRICING</a:t>
            </a:r>
          </a:p>
          <a:p>
            <a:r>
              <a:rPr lang="en-AU" sz="1200" dirty="0">
                <a:solidFill>
                  <a:schemeClr val="accent5">
                    <a:lumMod val="50000"/>
                  </a:schemeClr>
                </a:solidFill>
              </a:rPr>
              <a:t>The price of utility and other charges of Townsville Water are set annually by council.  Townsville Water utilises a Full Cost Pricing Model which provides guidance on the prices that Townsville Water should charge for its products and services in order to cover its capital and operational costs as well as a return on its investments which is delivered back to the council.</a:t>
            </a:r>
          </a:p>
          <a:p>
            <a:r>
              <a:rPr lang="en-AU" sz="1200" dirty="0">
                <a:solidFill>
                  <a:schemeClr val="accent5">
                    <a:lumMod val="50000"/>
                  </a:schemeClr>
                </a:solidFill>
              </a:rPr>
              <a:t>For its residential water services, Townsville Water offers a choice between 2 options for water billing: the Standard Plan water billing option, and the Water Watchers water billing option.  The Standard Plan billing option allows for the use of an allocation of water for a fixed charge, with an excess water charge applied for every kilolitre of water that is used over and above the allocation amount.  With the Water Watchers option, a fixed service connection fee applies and, in addition to the service connection fee, customers pay for their actual water usage per kilolitre of water used.</a:t>
            </a:r>
          </a:p>
          <a:p>
            <a:r>
              <a:rPr lang="en-AU" sz="1200" dirty="0">
                <a:solidFill>
                  <a:schemeClr val="accent5">
                    <a:lumMod val="50000"/>
                  </a:schemeClr>
                </a:solidFill>
              </a:rPr>
              <a:t>In 2019/2020, the majority of customers in Townsville chose the Standard Plan water billing option. The residential bill for water under the Standard Plan is $784 per year, which includes a water allocation of 772kL.</a:t>
            </a:r>
          </a:p>
          <a:p>
            <a:endParaRPr lang="en-AU" sz="1050" b="1" dirty="0">
              <a:solidFill>
                <a:schemeClr val="accent5">
                  <a:lumMod val="50000"/>
                </a:schemeClr>
              </a:solidFill>
              <a:cs typeface="Arial" panose="020B0604020202020204" pitchFamily="34" charset="0"/>
            </a:endParaRPr>
          </a:p>
          <a:p>
            <a:r>
              <a:rPr lang="en-AU" sz="1200" b="1" dirty="0">
                <a:solidFill>
                  <a:schemeClr val="accent5">
                    <a:lumMod val="50000"/>
                  </a:schemeClr>
                </a:solidFill>
                <a:latin typeface="+mj-lt"/>
                <a:cs typeface="Arial" panose="020B0604020202020204" pitchFamily="34" charset="0"/>
              </a:rPr>
              <a:t>SERVICE INTERRUPTION</a:t>
            </a:r>
          </a:p>
          <a:p>
            <a:r>
              <a:rPr lang="en-AU" sz="1200" dirty="0">
                <a:solidFill>
                  <a:schemeClr val="accent5">
                    <a:lumMod val="50000"/>
                  </a:schemeClr>
                </a:solidFill>
              </a:rPr>
              <a:t>Townsville Water owns and maintains over 2,658kms of water distribution mains in order to supply water to the Townsville community.  Mains breaks can be experienced due to aging infrastructure, expanding and shrinking of soils, water pressure, or damage.  During the 2019/2020 financial year, Townsville Water experienced 54 breaks per 100 km of breaks per 100km of mains. </a:t>
            </a:r>
          </a:p>
          <a:p>
            <a:r>
              <a:rPr lang="en-AU" sz="1200" dirty="0">
                <a:solidFill>
                  <a:schemeClr val="accent5">
                    <a:lumMod val="50000"/>
                  </a:schemeClr>
                </a:solidFill>
              </a:rPr>
              <a:t>Townsville Water must interrupt water services at short notice at times in order to carry out work on its mains.  This means that customers may experience a loss of water supply on occasion. In 2019/2020, there were approximately 1,852 properties affected by unplanned interruptions to the water supply during the year. This equates to around 21 properties experiencing interruptions to supply for every 1,000 properties.</a:t>
            </a:r>
          </a:p>
          <a:p>
            <a:r>
              <a:rPr lang="en-AU" sz="1200" dirty="0">
                <a:solidFill>
                  <a:schemeClr val="accent5">
                    <a:lumMod val="50000"/>
                  </a:schemeClr>
                </a:solidFill>
              </a:rPr>
              <a:t>Townsville owns and maintains over 1364kms of sewer mains to collect and transport sewage to treatment plants for treatment. During the 2019/2020 financial year, there were 54 breaks and chokes per 100 km of sewer main, with only 747 breaks and chokes in total. This number has gone up to previous years as this has now taken into account all sewer pump stations. </a:t>
            </a:r>
          </a:p>
          <a:p>
            <a:r>
              <a:rPr lang="en-AU" sz="1200" dirty="0">
                <a:solidFill>
                  <a:schemeClr val="accent5">
                    <a:lumMod val="50000"/>
                  </a:schemeClr>
                </a:solidFill>
              </a:rPr>
              <a:t> </a:t>
            </a:r>
          </a:p>
          <a:p>
            <a:r>
              <a:rPr lang="en-AU" sz="1200" b="1" dirty="0">
                <a:solidFill>
                  <a:schemeClr val="accent5">
                    <a:lumMod val="50000"/>
                  </a:schemeClr>
                </a:solidFill>
                <a:latin typeface="+mj-lt"/>
                <a:cs typeface="Arial" panose="020B0604020202020204" pitchFamily="34" charset="0"/>
              </a:rPr>
              <a:t>RESPONSE TIMES</a:t>
            </a:r>
          </a:p>
          <a:p>
            <a:r>
              <a:rPr lang="en-AU" sz="1200" dirty="0">
                <a:solidFill>
                  <a:schemeClr val="accent5">
                    <a:lumMod val="50000"/>
                  </a:schemeClr>
                </a:solidFill>
              </a:rPr>
              <a:t>Townsville Water has committed to responding to water and sewerage incidents, including water leaks, breaks and chokes, within 4 hours of advice of the incident being reported.  This represents the time that it takes staff of Townsville Water to attend on site to assess, or begin working on the issue, but may not include the time that it takes to actually restore the service or fix the issue.  For water incidents,</a:t>
            </a:r>
          </a:p>
          <a:p>
            <a:r>
              <a:rPr lang="en-AU" sz="1200" dirty="0">
                <a:solidFill>
                  <a:schemeClr val="accent5">
                    <a:lumMod val="50000"/>
                  </a:schemeClr>
                </a:solidFill>
              </a:rPr>
              <a:t>93% of incidents during 2019/2020 were responded to within the targeted 4 hour time frame.  For sewerage incidents, 87% of incidents during 2019/2020 were responded to within the targeted 4-hour time frame.</a:t>
            </a:r>
          </a:p>
          <a:p>
            <a:endParaRPr lang="en-AU" sz="1050" dirty="0">
              <a:solidFill>
                <a:schemeClr val="accent5">
                  <a:lumMod val="50000"/>
                </a:schemeClr>
              </a:solidFill>
            </a:endParaRPr>
          </a:p>
          <a:p>
            <a:r>
              <a:rPr lang="en-AU" sz="1200" b="1" dirty="0">
                <a:solidFill>
                  <a:schemeClr val="accent5">
                    <a:lumMod val="50000"/>
                  </a:schemeClr>
                </a:solidFill>
                <a:latin typeface="+mj-lt"/>
                <a:cs typeface="Arial" panose="020B0604020202020204" pitchFamily="34" charset="0"/>
              </a:rPr>
              <a:t>COMPLAINTS</a:t>
            </a:r>
          </a:p>
          <a:p>
            <a:r>
              <a:rPr lang="en-AU" sz="1200" dirty="0">
                <a:solidFill>
                  <a:schemeClr val="accent5">
                    <a:lumMod val="50000"/>
                  </a:schemeClr>
                </a:solidFill>
              </a:rPr>
              <a:t>Townsville Water received 0 formal complaints about water quality during the financial year. There was 50 formal complaints made in relation to water service and reliability, sewerage service and reliability, water restrictions, pricing, billing and accounts, and behaviour of staff.   This equates to less than 0.58 complaints per 1,000 properties receiving water services.</a:t>
            </a:r>
          </a:p>
          <a:p>
            <a:endParaRPr lang="en-AU" sz="1400" b="1" dirty="0">
              <a:solidFill>
                <a:schemeClr val="accent5">
                  <a:lumMod val="50000"/>
                </a:schemeClr>
              </a:solidFill>
              <a:latin typeface="Arial" panose="020B0604020202020204" pitchFamily="34" charset="0"/>
              <a:cs typeface="Arial" panose="020B0604020202020204" pitchFamily="34" charset="0"/>
            </a:endParaRPr>
          </a:p>
        </p:txBody>
      </p:sp>
      <p:sp>
        <p:nvSpPr>
          <p:cNvPr id="8" name="Footer Placeholder 1">
            <a:extLst>
              <a:ext uri="{FF2B5EF4-FFF2-40B4-BE49-F238E27FC236}">
                <a16:creationId xmlns:a16="http://schemas.microsoft.com/office/drawing/2014/main" id="{B2A3F2CB-C76A-4C71-BAF2-0C372EBAE396}"/>
              </a:ext>
            </a:extLst>
          </p:cNvPr>
          <p:cNvSpPr>
            <a:spLocks noGrp="1"/>
          </p:cNvSpPr>
          <p:nvPr>
            <p:ph type="ftr" sz="quarter" idx="11"/>
          </p:nvPr>
        </p:nvSpPr>
        <p:spPr>
          <a:xfrm>
            <a:off x="0" y="6492875"/>
            <a:ext cx="5108896" cy="365125"/>
          </a:xfrm>
        </p:spPr>
        <p:txBody>
          <a:bodyPr/>
          <a:lstStyle/>
          <a:p>
            <a:pPr algn="l"/>
            <a:r>
              <a:rPr lang="en-AU" sz="1000" dirty="0"/>
              <a:t>Queensland Water Service Provider Performance Report  2019-2020</a:t>
            </a:r>
          </a:p>
        </p:txBody>
      </p:sp>
    </p:spTree>
    <p:extLst>
      <p:ext uri="{BB962C8B-B14F-4D97-AF65-F5344CB8AC3E}">
        <p14:creationId xmlns:p14="http://schemas.microsoft.com/office/powerpoint/2010/main" val="1792170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id="{4A77F63B-2E80-45DE-97A5-E069B07B2EA4}"/>
              </a:ext>
            </a:extLst>
          </p:cNvPr>
          <p:cNvSpPr txBox="1">
            <a:spLocks noChangeArrowheads="1"/>
          </p:cNvSpPr>
          <p:nvPr/>
        </p:nvSpPr>
        <p:spPr bwMode="auto">
          <a:xfrm>
            <a:off x="318954" y="386311"/>
            <a:ext cx="2957427" cy="372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2700" eaLnBrk="0" hangingPunct="0">
              <a:lnSpc>
                <a:spcPts val="1125"/>
              </a:lnSpc>
            </a:pPr>
            <a:r>
              <a:rPr lang="en-AU" sz="1200" b="1"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R</a:t>
            </a:r>
            <a:r>
              <a:rPr lang="en-AU" sz="1200" b="1" spc="-5"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E</a:t>
            </a:r>
            <a:r>
              <a:rPr lang="en-AU" sz="1200" b="1" spc="-15"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S</a:t>
            </a:r>
            <a:r>
              <a:rPr lang="en-AU" sz="1200" b="1"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U</a:t>
            </a:r>
            <a:r>
              <a:rPr lang="en-AU" sz="1200" b="1" spc="-70"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L</a:t>
            </a:r>
            <a:r>
              <a:rPr lang="en-AU" sz="1200" b="1" spc="-20"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T</a:t>
            </a:r>
            <a:r>
              <a:rPr lang="en-AU" sz="1200" b="1"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S</a:t>
            </a:r>
            <a:r>
              <a:rPr lang="en-AU" sz="1200" b="1" spc="-80"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  </a:t>
            </a:r>
            <a:r>
              <a:rPr lang="en-AU" sz="1200" b="1" dirty="0">
                <a:solidFill>
                  <a:srgbClr val="0A6DA0"/>
                </a:solidFill>
                <a:latin typeface="Calibri" panose="020F0502020204030204" pitchFamily="34" charset="0"/>
                <a:cs typeface="Arial" panose="020B0604020202020204" pitchFamily="34" charset="0"/>
              </a:rPr>
              <a:t>FOR CUSTOMER SERIES</a:t>
            </a:r>
          </a:p>
        </p:txBody>
      </p:sp>
      <p:pic>
        <p:nvPicPr>
          <p:cNvPr id="4" name="Picture 3">
            <a:extLst>
              <a:ext uri="{FF2B5EF4-FFF2-40B4-BE49-F238E27FC236}">
                <a16:creationId xmlns:a16="http://schemas.microsoft.com/office/drawing/2014/main" id="{D95C9E44-2BDB-4FE9-9B55-E6B7E29A887C}"/>
              </a:ext>
            </a:extLst>
          </p:cNvPr>
          <p:cNvPicPr>
            <a:picLocks noChangeAspect="1"/>
          </p:cNvPicPr>
          <p:nvPr/>
        </p:nvPicPr>
        <p:blipFill>
          <a:blip r:embed="rId2"/>
          <a:stretch>
            <a:fillRect/>
          </a:stretch>
        </p:blipFill>
        <p:spPr>
          <a:xfrm>
            <a:off x="116541" y="572743"/>
            <a:ext cx="11971254" cy="6117305"/>
          </a:xfrm>
          <a:prstGeom prst="rect">
            <a:avLst/>
          </a:prstGeom>
        </p:spPr>
      </p:pic>
      <p:sp>
        <p:nvSpPr>
          <p:cNvPr id="8" name="Footer Placeholder 1">
            <a:extLst>
              <a:ext uri="{FF2B5EF4-FFF2-40B4-BE49-F238E27FC236}">
                <a16:creationId xmlns:a16="http://schemas.microsoft.com/office/drawing/2014/main" id="{2F181D49-769F-4525-B84B-FB5AAC8AD4EE}"/>
              </a:ext>
            </a:extLst>
          </p:cNvPr>
          <p:cNvSpPr>
            <a:spLocks noGrp="1"/>
          </p:cNvSpPr>
          <p:nvPr>
            <p:ph type="ftr" sz="quarter" idx="11"/>
          </p:nvPr>
        </p:nvSpPr>
        <p:spPr>
          <a:xfrm>
            <a:off x="0" y="6507485"/>
            <a:ext cx="5108896" cy="365125"/>
          </a:xfrm>
        </p:spPr>
        <p:txBody>
          <a:bodyPr/>
          <a:lstStyle/>
          <a:p>
            <a:pPr algn="l"/>
            <a:r>
              <a:rPr lang="en-AU" sz="1000" dirty="0"/>
              <a:t>Queensland Water Service Provider Performance Report  2019-2020</a:t>
            </a:r>
          </a:p>
        </p:txBody>
      </p:sp>
    </p:spTree>
    <p:extLst>
      <p:ext uri="{BB962C8B-B14F-4D97-AF65-F5344CB8AC3E}">
        <p14:creationId xmlns:p14="http://schemas.microsoft.com/office/powerpoint/2010/main" val="3075247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7CD89C-A687-49E2-873E-BAE87F6A81BD}"/>
              </a:ext>
            </a:extLst>
          </p:cNvPr>
          <p:cNvPicPr/>
          <p:nvPr/>
        </p:nvPicPr>
        <p:blipFill rotWithShape="1">
          <a:blip r:embed="rId3">
            <a:alphaModFix/>
            <a:extLst>
              <a:ext uri="{28A0092B-C50C-407E-A947-70E740481C1C}">
                <a14:useLocalDpi xmlns:a14="http://schemas.microsoft.com/office/drawing/2010/main" val="0"/>
              </a:ext>
            </a:extLst>
          </a:blip>
          <a:srcRect l="16841" r="24887"/>
          <a:stretch/>
        </p:blipFill>
        <p:spPr bwMode="auto">
          <a:xfrm>
            <a:off x="5797543" y="10"/>
            <a:ext cx="6394152" cy="6857990"/>
          </a:xfrm>
          <a:prstGeom prst="rect">
            <a:avLst/>
          </a:prstGeom>
          <a:noFill/>
        </p:spPr>
      </p:pic>
      <p:pic>
        <p:nvPicPr>
          <p:cNvPr id="12"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7" name="TextBox 6">
            <a:extLst>
              <a:ext uri="{FF2B5EF4-FFF2-40B4-BE49-F238E27FC236}">
                <a16:creationId xmlns:a16="http://schemas.microsoft.com/office/drawing/2014/main" id="{A3434595-FBA0-43E0-8395-A64CB5CA4362}"/>
              </a:ext>
            </a:extLst>
          </p:cNvPr>
          <p:cNvSpPr txBox="1"/>
          <p:nvPr/>
        </p:nvSpPr>
        <p:spPr>
          <a:xfrm>
            <a:off x="322729" y="460583"/>
            <a:ext cx="5207825" cy="5571709"/>
          </a:xfrm>
          <a:prstGeom prst="rect">
            <a:avLst/>
          </a:prstGeom>
        </p:spPr>
        <p:txBody>
          <a:bodyPr vert="horz" lIns="91440" tIns="45720" rIns="91440" bIns="45720" rtlCol="0" anchor="ctr">
            <a:normAutofit/>
          </a:bodyPr>
          <a:lstStyle/>
          <a:p>
            <a:pPr>
              <a:lnSpc>
                <a:spcPct val="90000"/>
              </a:lnSpc>
              <a:spcAft>
                <a:spcPts val="600"/>
              </a:spcAft>
            </a:pPr>
            <a:r>
              <a:rPr lang="en-US" b="1" dirty="0">
                <a:solidFill>
                  <a:schemeClr val="accent5">
                    <a:lumMod val="50000"/>
                  </a:schemeClr>
                </a:solidFill>
                <a:latin typeface="+mj-lt"/>
                <a:cs typeface="Arial" panose="020B0604020202020204" pitchFamily="34" charset="0"/>
              </a:rPr>
              <a:t>Conclusion </a:t>
            </a:r>
          </a:p>
          <a:p>
            <a:pPr>
              <a:lnSpc>
                <a:spcPct val="90000"/>
              </a:lnSpc>
              <a:spcAft>
                <a:spcPts val="600"/>
              </a:spcAft>
            </a:pPr>
            <a:r>
              <a:rPr lang="en-AU" sz="1200" dirty="0">
                <a:solidFill>
                  <a:schemeClr val="accent5">
                    <a:lumMod val="50000"/>
                  </a:schemeClr>
                </a:solidFill>
              </a:rPr>
              <a:t>During 2019/2020 Townsville Water continued to apply effective control and governance of assets to realise value through managing risk and opportunity which helped achieve the desired balance of cost, risk, and performance. </a:t>
            </a:r>
          </a:p>
          <a:p>
            <a:pPr>
              <a:lnSpc>
                <a:spcPct val="90000"/>
              </a:lnSpc>
              <a:spcAft>
                <a:spcPts val="600"/>
              </a:spcAft>
            </a:pPr>
            <a:r>
              <a:rPr lang="en-AU" sz="1200" dirty="0">
                <a:solidFill>
                  <a:schemeClr val="accent5">
                    <a:lumMod val="50000"/>
                  </a:schemeClr>
                </a:solidFill>
              </a:rPr>
              <a:t>This assisted the business to appropriately prioritise how to allocate time, money and material by focusing on the most critical problems and providing the framework for continuous improvement, meeting organisational objectives and regulatory compliance. The focus on continuous improvement increases overall asset effectiveness while lowering life cycle costs.</a:t>
            </a:r>
          </a:p>
          <a:p>
            <a:pPr>
              <a:lnSpc>
                <a:spcPct val="90000"/>
              </a:lnSpc>
              <a:spcAft>
                <a:spcPts val="600"/>
              </a:spcAft>
            </a:pPr>
            <a:r>
              <a:rPr lang="en-AU" sz="1200" dirty="0">
                <a:solidFill>
                  <a:schemeClr val="accent5">
                    <a:lumMod val="50000"/>
                  </a:schemeClr>
                </a:solidFill>
              </a:rPr>
              <a:t>In 2019/20 Townsville Water also implemented new water conservation measures. These measures allow the Townsville community to help ensure the city’s water security strategy is met. This also allows residents to utilise the odds and evens water system which is designed to minimise the impact on the city's water network. Council understands how important our water is and is striving to preserve this precious resource whilst providing the essential service to the community. </a:t>
            </a:r>
            <a:r>
              <a:rPr lang="en-AU" sz="1200" dirty="0">
                <a:solidFill>
                  <a:schemeClr val="accent5">
                    <a:lumMod val="50000"/>
                  </a:schemeClr>
                </a:solidFill>
                <a:latin typeface="Calibri (Body)"/>
              </a:rPr>
              <a:t>Additionally, the $10 million Water Smart package was implemented providing renters, homeowners and body corporates in Townsville with vouchers and rebates for water-saving products and efficient watering systems. The package opened in July 2019 and was fully subscribed by November 2019 with more than 22,000 properties registering. This program is to continue over the first half of the 2020/21 financial year.</a:t>
            </a:r>
          </a:p>
          <a:p>
            <a:pPr>
              <a:lnSpc>
                <a:spcPct val="90000"/>
              </a:lnSpc>
              <a:spcAft>
                <a:spcPts val="600"/>
              </a:spcAft>
            </a:pPr>
            <a:r>
              <a:rPr lang="en-AU" sz="1200" dirty="0">
                <a:solidFill>
                  <a:schemeClr val="accent5">
                    <a:lumMod val="50000"/>
                  </a:schemeClr>
                </a:solidFill>
                <a:latin typeface="Calibri (Body)"/>
              </a:rPr>
              <a:t>In 2019/2020 Townsville Water also reviewed the Customer Service Standards currently in place and found that Townsville Water maintains Customer Service Standards in accordance with the requirements of the Water Supply (Safety and Reliability) Act 2008. Townsville Water’s Customer Service Standards articulates measurable goals which Townsville Water aims to achieve, and which are reported on annually to the Water Supply Regulator. </a:t>
            </a:r>
          </a:p>
        </p:txBody>
      </p:sp>
      <p:sp>
        <p:nvSpPr>
          <p:cNvPr id="9" name="Footer Placeholder 1">
            <a:extLst>
              <a:ext uri="{FF2B5EF4-FFF2-40B4-BE49-F238E27FC236}">
                <a16:creationId xmlns:a16="http://schemas.microsoft.com/office/drawing/2014/main" id="{CA4EFC90-A2A3-476E-B28E-FC256E04EDCF}"/>
              </a:ext>
            </a:extLst>
          </p:cNvPr>
          <p:cNvSpPr>
            <a:spLocks noGrp="1"/>
          </p:cNvSpPr>
          <p:nvPr>
            <p:ph type="ftr" sz="quarter" idx="11"/>
          </p:nvPr>
        </p:nvSpPr>
        <p:spPr>
          <a:xfrm>
            <a:off x="0" y="6492875"/>
            <a:ext cx="5108896" cy="365125"/>
          </a:xfrm>
        </p:spPr>
        <p:txBody>
          <a:bodyPr/>
          <a:lstStyle/>
          <a:p>
            <a:pPr algn="l"/>
            <a:r>
              <a:rPr lang="en-AU" sz="1000" dirty="0"/>
              <a:t>Queensland Water Service Provider Performance Report  2019-2020</a:t>
            </a:r>
          </a:p>
        </p:txBody>
      </p:sp>
    </p:spTree>
    <p:extLst>
      <p:ext uri="{BB962C8B-B14F-4D97-AF65-F5344CB8AC3E}">
        <p14:creationId xmlns:p14="http://schemas.microsoft.com/office/powerpoint/2010/main" val="1256239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6F6E0CA7-34BC-4966-9CAB-D9D995FFCE2E}"/>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11" name="TextBox 10">
            <a:extLst>
              <a:ext uri="{FF2B5EF4-FFF2-40B4-BE49-F238E27FC236}">
                <a16:creationId xmlns:a16="http://schemas.microsoft.com/office/drawing/2014/main" id="{82A4856F-69CC-43EF-B848-8F8AF57B5732}"/>
              </a:ext>
            </a:extLst>
          </p:cNvPr>
          <p:cNvSpPr txBox="1"/>
          <p:nvPr/>
        </p:nvSpPr>
        <p:spPr>
          <a:xfrm>
            <a:off x="-375407" y="321975"/>
            <a:ext cx="6094602" cy="463397"/>
          </a:xfrm>
          <a:prstGeom prst="rect">
            <a:avLst/>
          </a:prstGeom>
          <a:noFill/>
        </p:spPr>
        <p:txBody>
          <a:bodyPr wrap="square">
            <a:spAutoFit/>
          </a:bodyPr>
          <a:lstStyle/>
          <a:p>
            <a:pPr marL="900430" eaLnBrk="0" hangingPunct="0">
              <a:lnSpc>
                <a:spcPct val="150000"/>
              </a:lnSpc>
              <a:spcBef>
                <a:spcPts val="240"/>
              </a:spcBef>
              <a:spcAft>
                <a:spcPts val="240"/>
              </a:spcAft>
              <a:tabLst>
                <a:tab pos="990600" algn="l"/>
                <a:tab pos="1170305" algn="l"/>
              </a:tabLst>
            </a:pPr>
            <a:r>
              <a:rPr lang="en-AU" sz="1800" b="1" spc="-165" dirty="0">
                <a:solidFill>
                  <a:schemeClr val="accent5">
                    <a:lumMod val="50000"/>
                  </a:schemeClr>
                </a:solidFill>
                <a:effectLst/>
                <a:latin typeface="Calibri" panose="020F0502020204030204" pitchFamily="34" charset="0"/>
                <a:ea typeface="Times New Roman" panose="02020603050405020304" pitchFamily="18" charset="0"/>
                <a:cs typeface="Arial" panose="020B0604020202020204" pitchFamily="34" charset="0"/>
              </a:rPr>
              <a:t>T</a:t>
            </a:r>
            <a:r>
              <a:rPr lang="en-AU" sz="1800" b="1" dirty="0">
                <a:solidFill>
                  <a:schemeClr val="accent5">
                    <a:lumMod val="50000"/>
                  </a:schemeClr>
                </a:solidFill>
                <a:effectLst/>
                <a:latin typeface="Calibri" panose="020F0502020204030204" pitchFamily="34" charset="0"/>
                <a:ea typeface="Times New Roman" panose="02020603050405020304" pitchFamily="18" charset="0"/>
                <a:cs typeface="Arial" panose="020B0604020202020204" pitchFamily="34" charset="0"/>
              </a:rPr>
              <a:t>a</a:t>
            </a:r>
            <a:r>
              <a:rPr lang="en-AU" sz="1800" b="1" spc="-20" dirty="0">
                <a:solidFill>
                  <a:schemeClr val="accent5">
                    <a:lumMod val="50000"/>
                  </a:schemeClr>
                </a:solidFill>
                <a:effectLst/>
                <a:latin typeface="Calibri" panose="020F0502020204030204" pitchFamily="34" charset="0"/>
                <a:ea typeface="Times New Roman" panose="02020603050405020304" pitchFamily="18" charset="0"/>
                <a:cs typeface="Arial" panose="020B0604020202020204" pitchFamily="34" charset="0"/>
              </a:rPr>
              <a:t>b</a:t>
            </a:r>
            <a:r>
              <a:rPr lang="en-AU" sz="1800" b="1" spc="-10" dirty="0">
                <a:solidFill>
                  <a:schemeClr val="accent5">
                    <a:lumMod val="50000"/>
                  </a:schemeClr>
                </a:solidFill>
                <a:effectLst/>
                <a:latin typeface="Calibri" panose="020F0502020204030204" pitchFamily="34" charset="0"/>
                <a:ea typeface="Times New Roman" panose="02020603050405020304" pitchFamily="18" charset="0"/>
                <a:cs typeface="Arial" panose="020B0604020202020204" pitchFamily="34" charset="0"/>
              </a:rPr>
              <a:t>l</a:t>
            </a:r>
            <a:r>
              <a:rPr lang="en-AU" sz="1800" b="1" dirty="0">
                <a:solidFill>
                  <a:schemeClr val="accent5">
                    <a:lumMod val="50000"/>
                  </a:schemeClr>
                </a:solidFill>
                <a:effectLst/>
                <a:latin typeface="Calibri" panose="020F0502020204030204" pitchFamily="34" charset="0"/>
                <a:ea typeface="Times New Roman" panose="02020603050405020304" pitchFamily="18" charset="0"/>
                <a:cs typeface="Arial" panose="020B0604020202020204" pitchFamily="34" charset="0"/>
              </a:rPr>
              <a:t>e</a:t>
            </a:r>
            <a:r>
              <a:rPr lang="en-AU" sz="1800" b="1" spc="-120" dirty="0">
                <a:solidFill>
                  <a:schemeClr val="accent5">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r>
              <a:rPr lang="en-AU" sz="1800" b="1" dirty="0">
                <a:solidFill>
                  <a:schemeClr val="accent5">
                    <a:lumMod val="50000"/>
                  </a:schemeClr>
                </a:solidFill>
                <a:effectLst/>
                <a:latin typeface="Calibri" panose="020F0502020204030204" pitchFamily="34" charset="0"/>
                <a:ea typeface="Times New Roman" panose="02020603050405020304" pitchFamily="18" charset="0"/>
                <a:cs typeface="Arial" panose="020B0604020202020204" pitchFamily="34" charset="0"/>
              </a:rPr>
              <a:t>of</a:t>
            </a:r>
            <a:r>
              <a:rPr lang="en-AU" sz="1800" b="1" spc="-135" dirty="0">
                <a:solidFill>
                  <a:schemeClr val="accent5">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r>
              <a:rPr lang="en-AU" sz="1800" b="1" spc="-90" dirty="0">
                <a:solidFill>
                  <a:schemeClr val="accent5">
                    <a:lumMod val="50000"/>
                  </a:schemeClr>
                </a:solidFill>
                <a:effectLst/>
                <a:latin typeface="Calibri" panose="020F0502020204030204" pitchFamily="34" charset="0"/>
                <a:ea typeface="Times New Roman" panose="02020603050405020304" pitchFamily="18" charset="0"/>
                <a:cs typeface="Arial" panose="020B0604020202020204" pitchFamily="34" charset="0"/>
              </a:rPr>
              <a:t>C</a:t>
            </a:r>
            <a:r>
              <a:rPr lang="en-AU" sz="1800" b="1" dirty="0">
                <a:solidFill>
                  <a:schemeClr val="accent5">
                    <a:lumMod val="50000"/>
                  </a:schemeClr>
                </a:solidFill>
                <a:effectLst/>
                <a:latin typeface="Calibri" panose="020F0502020204030204" pitchFamily="34" charset="0"/>
                <a:ea typeface="Times New Roman" panose="02020603050405020304" pitchFamily="18" charset="0"/>
                <a:cs typeface="Arial" panose="020B0604020202020204" pitchFamily="34" charset="0"/>
              </a:rPr>
              <a:t>on</a:t>
            </a:r>
            <a:r>
              <a:rPr lang="en-AU" sz="1800" b="1" spc="-40" dirty="0">
                <a:solidFill>
                  <a:schemeClr val="accent5">
                    <a:lumMod val="50000"/>
                  </a:schemeClr>
                </a:solidFill>
                <a:effectLst/>
                <a:latin typeface="Calibri" panose="020F0502020204030204" pitchFamily="34" charset="0"/>
                <a:ea typeface="Times New Roman" panose="02020603050405020304" pitchFamily="18" charset="0"/>
                <a:cs typeface="Arial" panose="020B0604020202020204" pitchFamily="34" charset="0"/>
              </a:rPr>
              <a:t>t</a:t>
            </a:r>
            <a:r>
              <a:rPr lang="en-AU" sz="1800" b="1" dirty="0">
                <a:solidFill>
                  <a:schemeClr val="accent5">
                    <a:lumMod val="50000"/>
                  </a:schemeClr>
                </a:solidFill>
                <a:effectLst/>
                <a:latin typeface="Calibri" panose="020F0502020204030204" pitchFamily="34" charset="0"/>
                <a:ea typeface="Times New Roman" panose="02020603050405020304" pitchFamily="18" charset="0"/>
                <a:cs typeface="Arial" panose="020B0604020202020204" pitchFamily="34" charset="0"/>
              </a:rPr>
              <a:t>en</a:t>
            </a:r>
            <a:r>
              <a:rPr lang="en-AU" sz="1800" b="1" spc="-20" dirty="0">
                <a:solidFill>
                  <a:schemeClr val="accent5">
                    <a:lumMod val="50000"/>
                  </a:schemeClr>
                </a:solidFill>
                <a:effectLst/>
                <a:latin typeface="Calibri" panose="020F0502020204030204" pitchFamily="34" charset="0"/>
                <a:ea typeface="Times New Roman" panose="02020603050405020304" pitchFamily="18" charset="0"/>
                <a:cs typeface="Arial" panose="020B0604020202020204" pitchFamily="34" charset="0"/>
              </a:rPr>
              <a:t>t</a:t>
            </a:r>
            <a:r>
              <a:rPr lang="en-AU" sz="1800" b="1" dirty="0">
                <a:solidFill>
                  <a:schemeClr val="accent5">
                    <a:lumMod val="50000"/>
                  </a:schemeClr>
                </a:solidFill>
                <a:effectLst/>
                <a:latin typeface="Calibri" panose="020F0502020204030204" pitchFamily="34" charset="0"/>
                <a:ea typeface="Times New Roman" panose="02020603050405020304" pitchFamily="18" charset="0"/>
                <a:cs typeface="Arial" panose="020B0604020202020204" pitchFamily="34" charset="0"/>
              </a:rPr>
              <a:t>s</a:t>
            </a:r>
            <a:endParaRPr lang="en-AU" sz="12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D2F7168A-2E6B-4591-A55E-EBB5E4255039}"/>
              </a:ext>
            </a:extLst>
          </p:cNvPr>
          <p:cNvSpPr txBox="1"/>
          <p:nvPr/>
        </p:nvSpPr>
        <p:spPr>
          <a:xfrm>
            <a:off x="251669" y="993230"/>
            <a:ext cx="5108896" cy="5457904"/>
          </a:xfrm>
          <a:prstGeom prst="rect">
            <a:avLst/>
          </a:prstGeom>
          <a:noFill/>
        </p:spPr>
        <p:txBody>
          <a:bodyPr wrap="square" rtlCol="0">
            <a:spAutoFit/>
          </a:bodyPr>
          <a:lstStyle/>
          <a:p>
            <a:pPr marL="900430">
              <a:lnSpc>
                <a:spcPct val="150000"/>
              </a:lnSpc>
              <a:spcBef>
                <a:spcPts val="240"/>
              </a:spcBef>
              <a:spcAft>
                <a:spcPts val="240"/>
              </a:spcAft>
              <a:tabLst>
                <a:tab pos="990600" algn="l"/>
                <a:tab pos="1170305" algn="l"/>
              </a:tabLst>
            </a:pPr>
            <a:r>
              <a:rPr lang="en-AU"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Summary</a:t>
            </a: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 3</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Purpose of this Performance Report</a:t>
            </a: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 3</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Overview of Townsville Water’s </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Operations and Services</a:t>
            </a: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 4</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cap="small" spc="25"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water supply</a:t>
            </a: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 4</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AU" sz="1100" cap="small" spc="25"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sewerage services</a:t>
            </a: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 5	</a:t>
            </a:r>
          </a:p>
          <a:p>
            <a:pPr marL="900430" marR="55245">
              <a:lnSpc>
                <a:spcPct val="150000"/>
              </a:lnSpc>
              <a:spcBef>
                <a:spcPts val="240"/>
              </a:spcBef>
              <a:spcAft>
                <a:spcPts val="240"/>
              </a:spcAft>
              <a:tabLst>
                <a:tab pos="990600" algn="l"/>
                <a:tab pos="1170305" algn="l"/>
              </a:tabLst>
            </a:pPr>
            <a:r>
              <a:rPr lang="en-AU"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Explanation of Key Performance</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Indicator Groups</a:t>
            </a: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 6</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‘1’ series – general ……………………………………………………………………. 6</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a:lnSpc>
                <a:spcPct val="150000"/>
              </a:lnSpc>
              <a:spcBef>
                <a:spcPts val="240"/>
              </a:spcBef>
              <a:spcAft>
                <a:spcPts val="240"/>
              </a:spcAft>
              <a:tabLst>
                <a:tab pos="990600" algn="l"/>
                <a:tab pos="1170305" algn="l"/>
              </a:tabLst>
            </a:pP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 series – water security .…………………..……………………………………. 6 </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‘3’ series – finance ……………………………………………………………….……. </a:t>
            </a:r>
            <a:r>
              <a:rPr lang="en-AU" sz="1100" cap="small" spc="25"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6</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‘4’ series – customer …………………………………………………………………. 6</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General Series</a:t>
            </a: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 7</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Key finding ………………………………………………………………………………… 7</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AU" sz="1100" cap="small" spc="25"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Potable water supply</a:t>
            </a: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  7</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AU" sz="1100" cap="small" spc="25"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Sewage collection and treatment </a:t>
            </a: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7 </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AU" sz="1100" cap="small" spc="25"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Results for general series</a:t>
            </a: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  8</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r>
              <a:rPr lang="en-AU" sz="1100" dirty="0">
                <a:effectLst/>
                <a:latin typeface="Calibri" panose="020F0502020204030204" pitchFamily="34" charset="0"/>
                <a:ea typeface="Calibri" panose="020F0502020204030204" pitchFamily="34" charset="0"/>
                <a:cs typeface="Times New Roman" panose="02020603050405020304" pitchFamily="18" charset="0"/>
              </a:rPr>
              <a:t>	</a:t>
            </a:r>
            <a:endParaRPr lang="en-AU" sz="1100" dirty="0"/>
          </a:p>
        </p:txBody>
      </p:sp>
      <p:sp>
        <p:nvSpPr>
          <p:cNvPr id="13" name="TextBox 12">
            <a:extLst>
              <a:ext uri="{FF2B5EF4-FFF2-40B4-BE49-F238E27FC236}">
                <a16:creationId xmlns:a16="http://schemas.microsoft.com/office/drawing/2014/main" id="{DD467B69-BF7B-4CB4-89C9-1F57FE0F81A0}"/>
              </a:ext>
            </a:extLst>
          </p:cNvPr>
          <p:cNvSpPr txBox="1"/>
          <p:nvPr/>
        </p:nvSpPr>
        <p:spPr>
          <a:xfrm>
            <a:off x="5626916" y="993230"/>
            <a:ext cx="5108896" cy="5227072"/>
          </a:xfrm>
          <a:prstGeom prst="rect">
            <a:avLst/>
          </a:prstGeom>
          <a:noFill/>
        </p:spPr>
        <p:txBody>
          <a:bodyPr wrap="square" rtlCol="0">
            <a:spAutoFit/>
          </a:bodyPr>
          <a:lstStyle/>
          <a:p>
            <a:pPr marL="900430">
              <a:lnSpc>
                <a:spcPct val="150000"/>
              </a:lnSpc>
              <a:spcBef>
                <a:spcPts val="240"/>
              </a:spcBef>
              <a:spcAft>
                <a:spcPts val="240"/>
              </a:spcAft>
              <a:tabLst>
                <a:tab pos="990600" algn="l"/>
                <a:tab pos="1170305" algn="l"/>
              </a:tabLst>
            </a:pPr>
            <a:r>
              <a:rPr lang="en-AU"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Water Security Series</a:t>
            </a: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 9</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Key findings ……………………………………………………………………..…………. 9</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AU" sz="1100" cap="small" spc="25"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Results for water security series ……………………………..</a:t>
            </a: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10</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Finance Series</a:t>
            </a: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 10</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Key findings …………………………………………………………………………….… 11</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AU" sz="1100" cap="small" spc="25"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Results for water security series</a:t>
            </a: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 12</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Customer Series</a:t>
            </a: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 13</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Key findings …………………………………………………………………………….… 13</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AU" sz="1100" cap="small" spc="25"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Pricing</a:t>
            </a: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 13</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AU" sz="1100" cap="small" spc="25"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Service interruption</a:t>
            </a: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 13</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AU" sz="1100" cap="small" spc="25"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Response times</a:t>
            </a: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 13</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AU" sz="1100" cap="small" spc="25"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Complaints</a:t>
            </a: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 13</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AU" sz="1100" cap="small" spc="25"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Results for customer series</a:t>
            </a: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 14</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pPr marL="900430">
              <a:lnSpc>
                <a:spcPct val="150000"/>
              </a:lnSpc>
              <a:spcBef>
                <a:spcPts val="240"/>
              </a:spcBef>
              <a:spcAft>
                <a:spcPts val="240"/>
              </a:spcAft>
              <a:tabLst>
                <a:tab pos="990600" algn="l"/>
                <a:tab pos="1170305" algn="l"/>
              </a:tabLst>
            </a:pPr>
            <a:r>
              <a:rPr lang="en-AU"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Conclusion</a:t>
            </a:r>
            <a:r>
              <a:rPr lang="en-A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 15</a:t>
            </a:r>
            <a:endParaRPr lang="en-AU" sz="1100" dirty="0">
              <a:solidFill>
                <a:schemeClr val="accent5">
                  <a:lumMod val="50000"/>
                </a:schemeClr>
              </a:solidFill>
              <a:effectLst/>
              <a:latin typeface="Times New Roman" panose="02020603050405020304" pitchFamily="18" charset="0"/>
              <a:ea typeface="Times New Roman" panose="02020603050405020304" pitchFamily="18" charset="0"/>
            </a:endParaRPr>
          </a:p>
          <a:p>
            <a:endParaRPr lang="en-AU" dirty="0"/>
          </a:p>
        </p:txBody>
      </p:sp>
      <p:sp>
        <p:nvSpPr>
          <p:cNvPr id="2" name="Footer Placeholder 1">
            <a:extLst>
              <a:ext uri="{FF2B5EF4-FFF2-40B4-BE49-F238E27FC236}">
                <a16:creationId xmlns:a16="http://schemas.microsoft.com/office/drawing/2014/main" id="{16891A0F-BDB0-42AF-958A-764017CDB593}"/>
              </a:ext>
            </a:extLst>
          </p:cNvPr>
          <p:cNvSpPr>
            <a:spLocks noGrp="1"/>
          </p:cNvSpPr>
          <p:nvPr>
            <p:ph type="ftr" sz="quarter" idx="11"/>
          </p:nvPr>
        </p:nvSpPr>
        <p:spPr>
          <a:xfrm>
            <a:off x="0" y="6453009"/>
            <a:ext cx="5108896" cy="365125"/>
          </a:xfrm>
        </p:spPr>
        <p:txBody>
          <a:bodyPr/>
          <a:lstStyle/>
          <a:p>
            <a:pPr algn="l"/>
            <a:r>
              <a:rPr lang="en-AU" sz="1000" dirty="0"/>
              <a:t>Queensland Water Service Provider Performance Report  2019-2020</a:t>
            </a:r>
          </a:p>
        </p:txBody>
      </p:sp>
    </p:spTree>
    <p:extLst>
      <p:ext uri="{BB962C8B-B14F-4D97-AF65-F5344CB8AC3E}">
        <p14:creationId xmlns:p14="http://schemas.microsoft.com/office/powerpoint/2010/main" val="795941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04D6A7-BBDC-4113-B407-B9BBF6503461}"/>
              </a:ext>
            </a:extLst>
          </p:cNvPr>
          <p:cNvPicPr>
            <a:picLocks noChangeAspect="1"/>
          </p:cNvPicPr>
          <p:nvPr/>
        </p:nvPicPr>
        <p:blipFill>
          <a:blip r:embed="rId2">
            <a:alphaModFix amt="10000"/>
          </a:blip>
          <a:stretch>
            <a:fillRect/>
          </a:stretch>
        </p:blipFill>
        <p:spPr>
          <a:xfrm>
            <a:off x="-85060" y="-85060"/>
            <a:ext cx="12418827" cy="6978212"/>
          </a:xfrm>
          <a:prstGeom prst="rect">
            <a:avLst/>
          </a:prstGeom>
          <a:effectLst>
            <a:outerShdw blurRad="50800" dist="50800" dir="5400000" algn="ctr" rotWithShape="0">
              <a:srgbClr val="000000">
                <a:alpha val="4000"/>
              </a:srgbClr>
            </a:outerShdw>
            <a:softEdge rad="152400"/>
          </a:effectLst>
        </p:spPr>
      </p:pic>
      <p:sp>
        <p:nvSpPr>
          <p:cNvPr id="6" name="Rectangle 2">
            <a:extLst>
              <a:ext uri="{FF2B5EF4-FFF2-40B4-BE49-F238E27FC236}">
                <a16:creationId xmlns:a16="http://schemas.microsoft.com/office/drawing/2014/main" id="{4F34321C-4FF1-46AF-8AC3-8C8D9443C2C3}"/>
              </a:ext>
            </a:extLst>
          </p:cNvPr>
          <p:cNvSpPr>
            <a:spLocks noChangeArrowheads="1"/>
          </p:cNvSpPr>
          <p:nvPr/>
        </p:nvSpPr>
        <p:spPr bwMode="auto">
          <a:xfrm>
            <a:off x="-681135" y="858799"/>
            <a:ext cx="12873135" cy="6341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69619" tIns="3174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900" b="1" i="0" u="none" strike="noStrike" cap="none" normalizeH="0" baseline="0" dirty="0">
                <a:ln>
                  <a:noFill/>
                </a:ln>
                <a:solidFill>
                  <a:schemeClr val="accent5">
                    <a:lumMod val="50000"/>
                  </a:schemeClr>
                </a:solidFill>
                <a:effectLst/>
                <a:latin typeface="+mj-lt"/>
                <a:cs typeface="Arial" panose="020B0604020202020204" pitchFamily="34" charset="0"/>
              </a:rPr>
              <a:t>Summary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900" b="1" i="0" u="none" strike="noStrike" cap="none" normalizeH="0" baseline="0" dirty="0">
              <a:ln>
                <a:noFill/>
              </a:ln>
              <a:solidFill>
                <a:schemeClr val="accent5">
                  <a:lumMod val="50000"/>
                </a:schemeClr>
              </a:solidFill>
              <a:effectLst/>
              <a:latin typeface="+mj-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AU" altLang="en-US" sz="1200" dirty="0">
                <a:solidFill>
                  <a:schemeClr val="accent5">
                    <a:lumMod val="50000"/>
                  </a:schemeClr>
                </a:solidFill>
                <a:cs typeface="Times New Roman" panose="02020603050405020304" pitchFamily="18" charset="0"/>
              </a:rPr>
              <a:t>Townsville Water is committed to consistently providing drinking water and sewerage services that meet customer, legislative and regulatory requirements.  </a:t>
            </a:r>
          </a:p>
          <a:p>
            <a:pPr marL="0" marR="0" lvl="0" indent="0" algn="l" defTabSz="914400" rtl="0" eaLnBrk="0" fontAlgn="base" latinLnBrk="0" hangingPunct="0">
              <a:lnSpc>
                <a:spcPct val="100000"/>
              </a:lnSpc>
              <a:spcBef>
                <a:spcPct val="0"/>
              </a:spcBef>
              <a:spcAft>
                <a:spcPct val="0"/>
              </a:spcAft>
              <a:buClrTx/>
              <a:buSzTx/>
              <a:buFontTx/>
              <a:buNone/>
              <a:tabLst/>
            </a:pPr>
            <a:r>
              <a:rPr lang="en-AU" altLang="en-US" sz="1200" dirty="0">
                <a:solidFill>
                  <a:schemeClr val="accent5">
                    <a:lumMod val="50000"/>
                  </a:schemeClr>
                </a:solidFill>
                <a:cs typeface="Times New Roman" panose="02020603050405020304" pitchFamily="18" charset="0"/>
              </a:rPr>
              <a:t>Townsville Water monitors its performance and reports annually to the Queensland Department of Natural Resources, Mines and Energy on a number of key performance indicators nominated by the Department.</a:t>
            </a:r>
          </a:p>
          <a:p>
            <a:pPr marL="0" marR="0" lvl="0" indent="0" algn="l" defTabSz="914400" rtl="0" eaLnBrk="0" fontAlgn="base" latinLnBrk="0" hangingPunct="0">
              <a:lnSpc>
                <a:spcPct val="100000"/>
              </a:lnSpc>
              <a:spcBef>
                <a:spcPct val="0"/>
              </a:spcBef>
              <a:spcAft>
                <a:spcPct val="0"/>
              </a:spcAft>
              <a:buClrTx/>
              <a:buSzTx/>
              <a:buFontTx/>
              <a:buNone/>
              <a:tabLst/>
            </a:pPr>
            <a:endParaRPr lang="en-AU" altLang="en-US" sz="1200" dirty="0">
              <a:solidFill>
                <a:schemeClr val="accent5">
                  <a:lumMod val="50000"/>
                </a:schemeClr>
              </a:solidFill>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AU" altLang="en-US" sz="1200" dirty="0">
                <a:solidFill>
                  <a:schemeClr val="accent5">
                    <a:lumMod val="50000"/>
                  </a:schemeClr>
                </a:solidFill>
                <a:cs typeface="Times New Roman" panose="02020603050405020304" pitchFamily="18" charset="0"/>
              </a:rPr>
              <a:t>This Performance Report outlines Townsville Water’s performance during the 2019/2020 financial year in four Key Performance Indicator Groups: </a:t>
            </a:r>
          </a:p>
          <a:p>
            <a:pPr marL="0" marR="0" lvl="0" indent="0" algn="l" defTabSz="914400" rtl="0" eaLnBrk="0" fontAlgn="base" latinLnBrk="0" hangingPunct="0">
              <a:lnSpc>
                <a:spcPct val="100000"/>
              </a:lnSpc>
              <a:spcBef>
                <a:spcPct val="0"/>
              </a:spcBef>
              <a:spcAft>
                <a:spcPct val="0"/>
              </a:spcAft>
              <a:buClrTx/>
              <a:buSzTx/>
              <a:buFontTx/>
              <a:buNone/>
              <a:tabLst/>
            </a:pPr>
            <a:r>
              <a:rPr lang="en-AU" altLang="en-US" sz="1200" b="1" i="1" dirty="0">
                <a:solidFill>
                  <a:schemeClr val="accent5">
                    <a:lumMod val="50000"/>
                  </a:schemeClr>
                </a:solidFill>
                <a:cs typeface="Times New Roman" panose="02020603050405020304" pitchFamily="18" charset="0"/>
              </a:rPr>
              <a:t>General, Water Security, Customers, and Finance. </a:t>
            </a:r>
          </a:p>
          <a:p>
            <a:pPr marL="0" marR="0" lvl="0" indent="0" algn="l" defTabSz="914400" rtl="0" eaLnBrk="0" fontAlgn="base" latinLnBrk="0" hangingPunct="0">
              <a:lnSpc>
                <a:spcPct val="100000"/>
              </a:lnSpc>
              <a:spcBef>
                <a:spcPct val="0"/>
              </a:spcBef>
              <a:spcAft>
                <a:spcPct val="0"/>
              </a:spcAft>
              <a:buClrTx/>
              <a:buSzTx/>
              <a:buFontTx/>
              <a:buNone/>
              <a:tabLst/>
            </a:pPr>
            <a:endParaRPr lang="en-AU" altLang="en-US" sz="1200" b="1" i="1" dirty="0">
              <a:solidFill>
                <a:schemeClr val="accent5">
                  <a:lumMod val="50000"/>
                </a:schemeClr>
              </a:solidFill>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AU" altLang="en-US" sz="1200" dirty="0">
                <a:solidFill>
                  <a:schemeClr val="accent5">
                    <a:lumMod val="50000"/>
                  </a:schemeClr>
                </a:solidFill>
                <a:cs typeface="Times New Roman" panose="02020603050405020304" pitchFamily="18" charset="0"/>
              </a:rPr>
              <a:t>During the financial year, Townsville Water faced several challenges to the provision of its drinking water and sewerage services. </a:t>
            </a:r>
          </a:p>
          <a:p>
            <a:pPr marL="0" marR="0" lvl="0" indent="0" algn="l" defTabSz="914400" rtl="0" eaLnBrk="0" fontAlgn="base" latinLnBrk="0" hangingPunct="0">
              <a:lnSpc>
                <a:spcPct val="100000"/>
              </a:lnSpc>
              <a:spcBef>
                <a:spcPct val="0"/>
              </a:spcBef>
              <a:spcAft>
                <a:spcPct val="0"/>
              </a:spcAft>
              <a:buClrTx/>
              <a:buSzTx/>
              <a:buFontTx/>
              <a:buNone/>
              <a:tabLst/>
            </a:pPr>
            <a:r>
              <a:rPr lang="en-AU" altLang="en-US" sz="1200" dirty="0">
                <a:solidFill>
                  <a:schemeClr val="accent5">
                    <a:lumMod val="50000"/>
                  </a:schemeClr>
                </a:solidFill>
                <a:cs typeface="Times New Roman" panose="02020603050405020304" pitchFamily="18" charset="0"/>
              </a:rPr>
              <a:t>Following 2017/2018 drought conditions the 2018/2019 1/500 year flood event occurred having a significant impact to the Townsville community.</a:t>
            </a:r>
          </a:p>
          <a:p>
            <a:pPr marL="0" marR="0" lvl="0" indent="0" algn="l" defTabSz="914400" rtl="0" eaLnBrk="0" fontAlgn="base" latinLnBrk="0" hangingPunct="0">
              <a:lnSpc>
                <a:spcPct val="100000"/>
              </a:lnSpc>
              <a:spcBef>
                <a:spcPct val="0"/>
              </a:spcBef>
              <a:spcAft>
                <a:spcPct val="0"/>
              </a:spcAft>
              <a:buClrTx/>
              <a:buSzTx/>
              <a:buFontTx/>
              <a:buNone/>
              <a:tabLst/>
            </a:pPr>
            <a:r>
              <a:rPr lang="en-AU" altLang="en-US" sz="1200" dirty="0">
                <a:solidFill>
                  <a:schemeClr val="accent5">
                    <a:lumMod val="50000"/>
                  </a:schemeClr>
                </a:solidFill>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AU" altLang="en-US" sz="1200" dirty="0">
                <a:solidFill>
                  <a:schemeClr val="accent5">
                    <a:lumMod val="50000"/>
                  </a:schemeClr>
                </a:solidFill>
                <a:cs typeface="Times New Roman" panose="02020603050405020304" pitchFamily="18" charset="0"/>
              </a:rPr>
              <a:t>In order to preserve the water supply, water conservation measures have remained in place since March 2019. These conservations will continue to remain in place with until the completion of the Haughton Pipeline Duplication</a:t>
            </a:r>
            <a:r>
              <a:rPr lang="en-AU" altLang="en-US" sz="1200" cap="small" spc="25" dirty="0">
                <a:solidFill>
                  <a:schemeClr val="accent5">
                    <a:lumMod val="50000"/>
                  </a:schemeClr>
                </a:solidFill>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AU" altLang="en-US" sz="1200" cap="small" spc="25" dirty="0">
              <a:solidFill>
                <a:schemeClr val="accent5">
                  <a:lumMod val="50000"/>
                </a:schemeClr>
              </a:solidFill>
              <a:cs typeface="Times New Roman" panose="02020603050405020304" pitchFamily="18" charset="0"/>
            </a:endParaRPr>
          </a:p>
          <a:p>
            <a:pPr eaLnBrk="0" fontAlgn="base" hangingPunct="0">
              <a:spcBef>
                <a:spcPct val="0"/>
              </a:spcBef>
              <a:spcAft>
                <a:spcPct val="0"/>
              </a:spcAft>
            </a:pPr>
            <a:r>
              <a:rPr lang="en-AU" sz="1200" b="1" dirty="0">
                <a:solidFill>
                  <a:schemeClr val="accent5">
                    <a:lumMod val="50000"/>
                  </a:schemeClr>
                </a:solidFill>
                <a:cs typeface="Arial" panose="020B0604020202020204" pitchFamily="34" charset="0"/>
              </a:rPr>
              <a:t>Purpose of this Performance Report</a:t>
            </a:r>
          </a:p>
          <a:p>
            <a:pPr eaLnBrk="0" fontAlgn="base" hangingPunct="0">
              <a:spcBef>
                <a:spcPct val="0"/>
              </a:spcBef>
              <a:spcAft>
                <a:spcPct val="0"/>
              </a:spcAft>
            </a:pPr>
            <a:endParaRPr lang="en-AU" sz="1200" b="1" dirty="0">
              <a:solidFill>
                <a:schemeClr val="accent5">
                  <a:lumMod val="50000"/>
                </a:schemeClr>
              </a:solidFill>
              <a:cs typeface="Arial" panose="020B0604020202020204" pitchFamily="34" charset="0"/>
            </a:endParaRPr>
          </a:p>
          <a:p>
            <a:r>
              <a:rPr lang="en-AU" sz="1200" dirty="0">
                <a:solidFill>
                  <a:schemeClr val="accent5">
                    <a:lumMod val="50000"/>
                  </a:schemeClr>
                </a:solidFill>
                <a:cs typeface="Times New Roman" panose="02020603050405020304" pitchFamily="18" charset="0"/>
              </a:rPr>
              <a:t>As a drinking water and sewerage service provider under the Water Supply (Safety and Reliability) Act 2008, Townsville Water are required to prepare this annual report on its performance against a number of key performance indicators nominated by the Queensland Department of Natural Resources, Mines and Energy.</a:t>
            </a:r>
          </a:p>
          <a:p>
            <a:endParaRPr lang="en-AU" sz="1200" dirty="0">
              <a:solidFill>
                <a:schemeClr val="accent5">
                  <a:lumMod val="50000"/>
                </a:schemeClr>
              </a:solidFill>
              <a:cs typeface="Times New Roman" panose="02020603050405020304" pitchFamily="18" charset="0"/>
            </a:endParaRPr>
          </a:p>
          <a:p>
            <a:r>
              <a:rPr lang="en-AU" sz="1200" dirty="0">
                <a:solidFill>
                  <a:schemeClr val="accent5">
                    <a:lumMod val="50000"/>
                  </a:schemeClr>
                </a:solidFill>
                <a:cs typeface="Times New Roman" panose="02020603050405020304" pitchFamily="18" charset="0"/>
              </a:rPr>
              <a:t>Townsville Water is committed to transparency and accountability of its performance, and it will publish this Performance Report on council’s website, to promote free and easy access by Townsville Water’s customers and the community, and to meet legislative requirements.</a:t>
            </a:r>
          </a:p>
          <a:p>
            <a:r>
              <a:rPr lang="en-AU" sz="1200" dirty="0">
                <a:solidFill>
                  <a:schemeClr val="accent5">
                    <a:lumMod val="50000"/>
                  </a:schemeClr>
                </a:solidFill>
                <a:cs typeface="Times New Roman" panose="02020603050405020304" pitchFamily="18" charset="0"/>
              </a:rPr>
              <a:t>The Queensland Department of Natural Resources, Mines and Energy will use the information supplied within this Performance Report to compare the performance of water service providers across the State of Queensland.</a:t>
            </a:r>
          </a:p>
          <a:p>
            <a:endParaRPr lang="en-AU" sz="1200" dirty="0">
              <a:solidFill>
                <a:schemeClr val="accent5">
                  <a:lumMod val="50000"/>
                </a:schemeClr>
              </a:solidFill>
              <a:cs typeface="Times New Roman" panose="02020603050405020304" pitchFamily="18" charset="0"/>
            </a:endParaRPr>
          </a:p>
          <a:p>
            <a:r>
              <a:rPr lang="en-US" sz="1200" dirty="0">
                <a:solidFill>
                  <a:schemeClr val="accent5">
                    <a:lumMod val="50000"/>
                  </a:schemeClr>
                </a:solidFill>
                <a:cs typeface="Times New Roman" panose="02020603050405020304" pitchFamily="18" charset="0"/>
              </a:rPr>
              <a:t>Townsville Water is committed to providing safe, high quality drinking water and manages its supply of drinking water in accordance with the </a:t>
            </a:r>
          </a:p>
          <a:p>
            <a:r>
              <a:rPr lang="en-US" sz="1200" dirty="0">
                <a:solidFill>
                  <a:schemeClr val="accent5">
                    <a:lumMod val="50000"/>
                  </a:schemeClr>
                </a:solidFill>
                <a:cs typeface="Times New Roman" panose="02020603050405020304" pitchFamily="18" charset="0"/>
              </a:rPr>
              <a:t>Australian Drinking Water Guidelines and its approved Drinking Water Quality Management Plan.</a:t>
            </a:r>
          </a:p>
          <a:p>
            <a:endParaRPr lang="en-AU" sz="1400" dirty="0">
              <a:solidFill>
                <a:schemeClr val="accent5">
                  <a:lumMod val="50000"/>
                </a:schemeClr>
              </a:solidFill>
              <a:latin typeface="Calibri" panose="020F0502020204030204" pitchFamily="34" charset="0"/>
              <a:cs typeface="Times New Roman" panose="02020603050405020304" pitchFamily="18" charset="0"/>
            </a:endParaRPr>
          </a:p>
          <a:p>
            <a:pPr eaLnBrk="0" fontAlgn="base" hangingPunct="0">
              <a:spcBef>
                <a:spcPct val="0"/>
              </a:spcBef>
              <a:spcAft>
                <a:spcPct val="0"/>
              </a:spcAft>
            </a:pPr>
            <a:endParaRPr lang="en-AU" sz="1100" b="1" dirty="0">
              <a:solidFill>
                <a:schemeClr val="accent5">
                  <a:lumMod val="50000"/>
                </a:schemeClr>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AU" altLang="en-US" sz="1100" cap="small" spc="25" dirty="0">
              <a:solidFill>
                <a:schemeClr val="accent5">
                  <a:lumMod val="50000"/>
                </a:schemeClr>
              </a:solidFill>
              <a:latin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AU" altLang="en-US" sz="1100" cap="small" spc="25" dirty="0">
              <a:solidFill>
                <a:schemeClr val="accent5">
                  <a:lumMod val="50000"/>
                </a:schemeClr>
              </a:solidFill>
              <a:latin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AU" altLang="en-US" sz="1100" cap="small" spc="25" dirty="0">
              <a:solidFill>
                <a:schemeClr val="accent5">
                  <a:lumMod val="50000"/>
                </a:schemeClr>
              </a:solidFill>
              <a:latin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AU" altLang="en-US" sz="1100" cap="small" spc="25" dirty="0">
              <a:solidFill>
                <a:schemeClr val="accent5">
                  <a:lumMod val="50000"/>
                </a:schemeClr>
              </a:solidFill>
              <a:latin typeface="Calibri" panose="020F0502020204030204" pitchFamily="34" charset="0"/>
              <a:cs typeface="Times New Roman" panose="02020603050405020304" pitchFamily="18" charset="0"/>
            </a:endParaRPr>
          </a:p>
        </p:txBody>
      </p:sp>
      <p:sp>
        <p:nvSpPr>
          <p:cNvPr id="8" name="Footer Placeholder 1">
            <a:extLst>
              <a:ext uri="{FF2B5EF4-FFF2-40B4-BE49-F238E27FC236}">
                <a16:creationId xmlns:a16="http://schemas.microsoft.com/office/drawing/2014/main" id="{15FE9838-04CF-4E99-A0B1-F0733D92AAB2}"/>
              </a:ext>
            </a:extLst>
          </p:cNvPr>
          <p:cNvSpPr>
            <a:spLocks noGrp="1"/>
          </p:cNvSpPr>
          <p:nvPr>
            <p:ph type="ftr" sz="quarter" idx="11"/>
          </p:nvPr>
        </p:nvSpPr>
        <p:spPr>
          <a:xfrm>
            <a:off x="0" y="6528027"/>
            <a:ext cx="5108896" cy="365125"/>
          </a:xfrm>
        </p:spPr>
        <p:txBody>
          <a:bodyPr/>
          <a:lstStyle/>
          <a:p>
            <a:pPr algn="l"/>
            <a:r>
              <a:rPr lang="en-AU" sz="1000" dirty="0"/>
              <a:t>Queensland Water Service Provider Performance Report  2019-2020</a:t>
            </a:r>
          </a:p>
        </p:txBody>
      </p:sp>
    </p:spTree>
    <p:extLst>
      <p:ext uri="{BB962C8B-B14F-4D97-AF65-F5344CB8AC3E}">
        <p14:creationId xmlns:p14="http://schemas.microsoft.com/office/powerpoint/2010/main" val="2488795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13EB6CB-1BDD-4E2E-9FF0-DBC43491324D}"/>
              </a:ext>
            </a:extLst>
          </p:cNvPr>
          <p:cNvPicPr/>
          <p:nvPr/>
        </p:nvPicPr>
        <p:blipFill rotWithShape="1">
          <a:blip r:embed="rId3">
            <a:alphaModFix/>
            <a:extLst>
              <a:ext uri="{28A0092B-C50C-407E-A947-70E740481C1C}">
                <a14:useLocalDpi xmlns:a14="http://schemas.microsoft.com/office/drawing/2010/main" val="0"/>
              </a:ext>
            </a:extLst>
          </a:blip>
          <a:srcRect l="8367" r="33361"/>
          <a:stretch/>
        </p:blipFill>
        <p:spPr bwMode="auto">
          <a:xfrm>
            <a:off x="5423911" y="59628"/>
            <a:ext cx="6669248" cy="6497273"/>
          </a:xfrm>
          <a:prstGeom prst="rect">
            <a:avLst/>
          </a:prstGeom>
          <a:noFill/>
        </p:spPr>
      </p:pic>
      <p:pic>
        <p:nvPicPr>
          <p:cNvPr id="25" name="Picture 24">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11" name="TextBox 10">
            <a:extLst>
              <a:ext uri="{FF2B5EF4-FFF2-40B4-BE49-F238E27FC236}">
                <a16:creationId xmlns:a16="http://schemas.microsoft.com/office/drawing/2014/main" id="{74F72BB1-FB9B-4278-B70C-532F04733FFE}"/>
              </a:ext>
            </a:extLst>
          </p:cNvPr>
          <p:cNvSpPr txBox="1"/>
          <p:nvPr/>
        </p:nvSpPr>
        <p:spPr>
          <a:xfrm>
            <a:off x="0" y="59629"/>
            <a:ext cx="6198782" cy="6738743"/>
          </a:xfrm>
          <a:prstGeom prst="rect">
            <a:avLst/>
          </a:prstGeom>
        </p:spPr>
        <p:txBody>
          <a:bodyPr vert="horz" lIns="91440" tIns="45720" rIns="91440" bIns="45720" rtlCol="0" anchor="ctr">
            <a:normAutofit/>
          </a:bodyPr>
          <a:lstStyle/>
          <a:p>
            <a:pPr eaLnBrk="0" fontAlgn="base" hangingPunct="0">
              <a:lnSpc>
                <a:spcPct val="110000"/>
              </a:lnSpc>
              <a:spcBef>
                <a:spcPct val="0"/>
              </a:spcBef>
              <a:spcAft>
                <a:spcPct val="0"/>
              </a:spcAft>
            </a:pPr>
            <a:r>
              <a:rPr lang="en-US" sz="1900" b="1" dirty="0">
                <a:solidFill>
                  <a:schemeClr val="accent5">
                    <a:lumMod val="50000"/>
                  </a:schemeClr>
                </a:solidFill>
                <a:latin typeface="+mj-lt"/>
                <a:cs typeface="Arial" panose="020B0604020202020204" pitchFamily="34" charset="0"/>
              </a:rPr>
              <a:t>Water Supply</a:t>
            </a:r>
          </a:p>
          <a:p>
            <a:pPr indent="-228600" fontAlgn="base">
              <a:lnSpc>
                <a:spcPct val="90000"/>
              </a:lnSpc>
              <a:spcBef>
                <a:spcPct val="0"/>
              </a:spcBef>
              <a:spcAft>
                <a:spcPct val="0"/>
              </a:spcAft>
              <a:buFont typeface="Arial" panose="020B0604020202020204" pitchFamily="34" charset="0"/>
              <a:buChar char="•"/>
            </a:pPr>
            <a:endParaRPr lang="en-US" sz="1100" dirty="0">
              <a:solidFill>
                <a:srgbClr val="000000"/>
              </a:solidFill>
            </a:endParaRPr>
          </a:p>
          <a:p>
            <a:pPr eaLnBrk="0" fontAlgn="base" hangingPunct="0">
              <a:lnSpc>
                <a:spcPct val="110000"/>
              </a:lnSpc>
              <a:spcBef>
                <a:spcPct val="0"/>
              </a:spcBef>
              <a:spcAft>
                <a:spcPct val="0"/>
              </a:spcAft>
            </a:pPr>
            <a:r>
              <a:rPr lang="en-US" sz="1100" dirty="0">
                <a:solidFill>
                  <a:schemeClr val="accent5">
                    <a:lumMod val="50000"/>
                  </a:schemeClr>
                </a:solidFill>
                <a:latin typeface="Calibri" panose="020F0502020204030204" pitchFamily="34" charset="0"/>
                <a:cs typeface="Times New Roman" panose="02020603050405020304" pitchFamily="18" charset="0"/>
              </a:rPr>
              <a:t>Townsville Water services a population of approximately 190,000 residents by way of three drinking water schemes - Townsville Drinking Water Scheme, Paluma Township Drinking Water Scheme and Giru/ Cungulla Drinking Water Scheme. To deliver its water services, Townsville Water operates and maintains 2 dams, 2 weirs, 4 water treatment plants, 27 water pumping stations, 41 reservoirs (water storage facilities) and over 2,600 km of water distribution mains.</a:t>
            </a:r>
          </a:p>
          <a:p>
            <a:pPr eaLnBrk="0" fontAlgn="base" hangingPunct="0">
              <a:lnSpc>
                <a:spcPct val="110000"/>
              </a:lnSpc>
              <a:spcBef>
                <a:spcPct val="0"/>
              </a:spcBef>
              <a:spcAft>
                <a:spcPct val="0"/>
              </a:spcAft>
            </a:pPr>
            <a:endParaRPr lang="en-US" sz="1100" dirty="0">
              <a:solidFill>
                <a:schemeClr val="accent5">
                  <a:lumMod val="50000"/>
                </a:schemeClr>
              </a:solidFill>
              <a:latin typeface="Calibri" panose="020F0502020204030204" pitchFamily="34" charset="0"/>
              <a:cs typeface="Times New Roman" panose="02020603050405020304" pitchFamily="18" charset="0"/>
            </a:endParaRPr>
          </a:p>
          <a:p>
            <a:pPr eaLnBrk="0" fontAlgn="base" hangingPunct="0">
              <a:lnSpc>
                <a:spcPct val="110000"/>
              </a:lnSpc>
              <a:spcBef>
                <a:spcPct val="0"/>
              </a:spcBef>
              <a:spcAft>
                <a:spcPct val="0"/>
              </a:spcAft>
            </a:pPr>
            <a:r>
              <a:rPr lang="en-US" sz="1100" dirty="0">
                <a:solidFill>
                  <a:schemeClr val="accent5">
                    <a:lumMod val="50000"/>
                  </a:schemeClr>
                </a:solidFill>
                <a:latin typeface="Calibri" panose="020F0502020204030204" pitchFamily="34" charset="0"/>
                <a:cs typeface="Times New Roman" panose="02020603050405020304" pitchFamily="18" charset="0"/>
              </a:rPr>
              <a:t>The Townsville Drinking Water Scheme is the predominant scheme, supplying approximately 98% of all water connections in the Townsville region. The major water source for the Townsville Drinking Water Scheme is the Ross River Dam which delivers water to the Douglas Water Treatment Plant.  With a maximum capacity of approximately 233,000 megalitres, the Ross River Dam supplies about 85% of Townsville’s water.  A smaller dam with a capacity of 11,000 megalitres; Paluma Dam, also services the Townsville Drinking Water Scheme by providing water to Northern Water Treatment Plant for distribution to the northern areas of the Townsville City Municipality.  During extended drought periods, if the water level in the Ross River Dam is low, supplementary water supply is sourced from the Burdekin Dam via the Haughton Irrigation Channel, Haughton Pipeline and pumping station under an agreement with </a:t>
            </a:r>
            <a:r>
              <a:rPr lang="en-US" sz="1100" dirty="0" err="1">
                <a:solidFill>
                  <a:schemeClr val="accent5">
                    <a:lumMod val="50000"/>
                  </a:schemeClr>
                </a:solidFill>
                <a:latin typeface="Calibri" panose="020F0502020204030204" pitchFamily="34" charset="0"/>
                <a:cs typeface="Times New Roman" panose="02020603050405020304" pitchFamily="18" charset="0"/>
              </a:rPr>
              <a:t>Sunwater</a:t>
            </a:r>
            <a:r>
              <a:rPr lang="en-US" sz="1100" dirty="0">
                <a:solidFill>
                  <a:schemeClr val="accent5">
                    <a:lumMod val="50000"/>
                  </a:schemeClr>
                </a:solidFill>
                <a:latin typeface="Calibri" panose="020F0502020204030204" pitchFamily="34" charset="0"/>
                <a:cs typeface="Times New Roman" panose="02020603050405020304" pitchFamily="18" charset="0"/>
              </a:rPr>
              <a:t>. To supply the Giru/Cungulla Drinking Water Scheme, water is taken from the Haughton River and delivered to a small treatment plant at Giru before distribution to Cungulla residents and sale to the Burdekin Shire Council for Giru residents.</a:t>
            </a:r>
          </a:p>
          <a:p>
            <a:pPr eaLnBrk="0" fontAlgn="base" hangingPunct="0">
              <a:lnSpc>
                <a:spcPct val="110000"/>
              </a:lnSpc>
              <a:spcBef>
                <a:spcPct val="0"/>
              </a:spcBef>
              <a:spcAft>
                <a:spcPct val="0"/>
              </a:spcAft>
            </a:pPr>
            <a:endParaRPr lang="en-US" sz="1100" dirty="0">
              <a:solidFill>
                <a:schemeClr val="accent5">
                  <a:lumMod val="50000"/>
                </a:schemeClr>
              </a:solidFill>
              <a:latin typeface="Calibri" panose="020F0502020204030204" pitchFamily="34" charset="0"/>
              <a:cs typeface="Times New Roman" panose="02020603050405020304" pitchFamily="18" charset="0"/>
            </a:endParaRPr>
          </a:p>
          <a:p>
            <a:pPr eaLnBrk="0" fontAlgn="base" hangingPunct="0">
              <a:lnSpc>
                <a:spcPct val="110000"/>
              </a:lnSpc>
              <a:spcBef>
                <a:spcPct val="0"/>
              </a:spcBef>
              <a:spcAft>
                <a:spcPct val="0"/>
              </a:spcAft>
            </a:pPr>
            <a:r>
              <a:rPr lang="en-US" sz="1100" dirty="0">
                <a:solidFill>
                  <a:schemeClr val="accent5">
                    <a:lumMod val="50000"/>
                  </a:schemeClr>
                </a:solidFill>
                <a:latin typeface="Calibri" panose="020F0502020204030204" pitchFamily="34" charset="0"/>
                <a:cs typeface="Times New Roman" panose="02020603050405020304" pitchFamily="18" charset="0"/>
              </a:rPr>
              <a:t>To supply the Giru/Cungulla Drinking Water Scheme, water is taken from the Haughton River and delivered to a small treatment plant at Giru before distribution to Cungulla residents and sale to the Burdekin Shire Council for Giru residents. To supply the Paluma Township Drinking Water Scheme, water is taken from an unnamed rainforest creek to supply the small Paluma Township population. </a:t>
            </a:r>
          </a:p>
          <a:p>
            <a:pPr eaLnBrk="0" fontAlgn="base" hangingPunct="0">
              <a:lnSpc>
                <a:spcPct val="110000"/>
              </a:lnSpc>
              <a:spcBef>
                <a:spcPct val="0"/>
              </a:spcBef>
              <a:spcAft>
                <a:spcPct val="0"/>
              </a:spcAft>
            </a:pPr>
            <a:r>
              <a:rPr lang="en-US" sz="1100" dirty="0">
                <a:solidFill>
                  <a:schemeClr val="accent5">
                    <a:lumMod val="50000"/>
                  </a:schemeClr>
                </a:solidFill>
                <a:latin typeface="Calibri" panose="020F0502020204030204" pitchFamily="34" charset="0"/>
                <a:cs typeface="Times New Roman" panose="02020603050405020304" pitchFamily="18" charset="0"/>
              </a:rPr>
              <a:t>Incidentally, Townsville Water supplies a small amount of nonpotable water each year.   Other than the Paluma Township Drinking Water Scheme, the nonpotable scheme only services a small population. This is either supplied nonpotable water from bulk pipelines before the water reaches a treatment plant, or this receives water that has been through a treatment process where the supply has been classified as a supply of nonpotable water on the basis of chlorine decay in the pipeline. In this case, the water no longer meets the quality requirements to be considered as potable water and is only supplied for purposes other than drinking water.</a:t>
            </a:r>
          </a:p>
          <a:p>
            <a:pPr fontAlgn="base">
              <a:lnSpc>
                <a:spcPct val="90000"/>
              </a:lnSpc>
              <a:spcBef>
                <a:spcPct val="0"/>
              </a:spcBef>
              <a:spcAft>
                <a:spcPct val="0"/>
              </a:spcAft>
            </a:pPr>
            <a:endParaRPr lang="en-US" sz="500" dirty="0">
              <a:solidFill>
                <a:srgbClr val="000000"/>
              </a:solidFill>
            </a:endParaRPr>
          </a:p>
          <a:p>
            <a:pPr indent="-228600" fontAlgn="base">
              <a:lnSpc>
                <a:spcPct val="90000"/>
              </a:lnSpc>
              <a:spcBef>
                <a:spcPct val="0"/>
              </a:spcBef>
              <a:spcAft>
                <a:spcPct val="0"/>
              </a:spcAft>
              <a:buFont typeface="Arial" panose="020B0604020202020204" pitchFamily="34" charset="0"/>
              <a:buChar char="•"/>
            </a:pPr>
            <a:endParaRPr lang="en-US" sz="500" dirty="0">
              <a:solidFill>
                <a:srgbClr val="000000"/>
              </a:solidFill>
            </a:endParaRPr>
          </a:p>
          <a:p>
            <a:pPr indent="-228600" fontAlgn="base">
              <a:lnSpc>
                <a:spcPct val="90000"/>
              </a:lnSpc>
              <a:spcBef>
                <a:spcPct val="0"/>
              </a:spcBef>
              <a:spcAft>
                <a:spcPct val="0"/>
              </a:spcAft>
              <a:buFont typeface="Arial" panose="020B0604020202020204" pitchFamily="34" charset="0"/>
              <a:buChar char="•"/>
            </a:pPr>
            <a:endParaRPr lang="en-US" sz="500" dirty="0">
              <a:solidFill>
                <a:srgbClr val="000000"/>
              </a:solidFill>
            </a:endParaRPr>
          </a:p>
          <a:p>
            <a:pPr indent="-228600" fontAlgn="base">
              <a:lnSpc>
                <a:spcPct val="90000"/>
              </a:lnSpc>
              <a:spcBef>
                <a:spcPct val="0"/>
              </a:spcBef>
              <a:spcAft>
                <a:spcPct val="0"/>
              </a:spcAft>
              <a:buFont typeface="Arial" panose="020B0604020202020204" pitchFamily="34" charset="0"/>
              <a:buChar char="•"/>
            </a:pPr>
            <a:endParaRPr lang="en-US" sz="500" dirty="0">
              <a:solidFill>
                <a:srgbClr val="000000"/>
              </a:solidFill>
            </a:endParaRPr>
          </a:p>
        </p:txBody>
      </p:sp>
      <p:sp>
        <p:nvSpPr>
          <p:cNvPr id="52" name="TextBox 51">
            <a:extLst>
              <a:ext uri="{FF2B5EF4-FFF2-40B4-BE49-F238E27FC236}">
                <a16:creationId xmlns:a16="http://schemas.microsoft.com/office/drawing/2014/main" id="{47994F56-B5E1-4751-BBE3-9E647FF0D6FE}"/>
              </a:ext>
            </a:extLst>
          </p:cNvPr>
          <p:cNvSpPr txBox="1"/>
          <p:nvPr/>
        </p:nvSpPr>
        <p:spPr>
          <a:xfrm>
            <a:off x="7125989" y="486653"/>
            <a:ext cx="4773336" cy="1657377"/>
          </a:xfrm>
          <a:prstGeom prst="rect">
            <a:avLst/>
          </a:prstGeom>
          <a:noFill/>
        </p:spPr>
        <p:txBody>
          <a:bodyPr wrap="square">
            <a:spAutoFit/>
          </a:bodyPr>
          <a:lstStyle/>
          <a:p>
            <a:pPr>
              <a:lnSpc>
                <a:spcPct val="90000"/>
              </a:lnSpc>
              <a:spcBef>
                <a:spcPts val="95"/>
              </a:spcBef>
            </a:pPr>
            <a:r>
              <a:rPr lang="en-US" sz="1400" dirty="0">
                <a:solidFill>
                  <a:schemeClr val="accent1">
                    <a:lumMod val="50000"/>
                  </a:schemeClr>
                </a:solidFill>
                <a:effectLst/>
              </a:rPr>
              <a:t> </a:t>
            </a:r>
          </a:p>
          <a:p>
            <a:pPr algn="ctr" fontAlgn="base">
              <a:lnSpc>
                <a:spcPct val="90000"/>
              </a:lnSpc>
              <a:spcBef>
                <a:spcPct val="0"/>
              </a:spcBef>
              <a:spcAft>
                <a:spcPct val="0"/>
              </a:spcAft>
            </a:pPr>
            <a:r>
              <a:rPr lang="en-US" sz="1650" b="1" dirty="0">
                <a:solidFill>
                  <a:schemeClr val="accent1">
                    <a:lumMod val="50000"/>
                  </a:schemeClr>
                </a:solidFill>
                <a:latin typeface="+mj-lt"/>
                <a:cs typeface="Arial" panose="020B0604020202020204" pitchFamily="34" charset="0"/>
              </a:rPr>
              <a:t>Townsville Water </a:t>
            </a:r>
          </a:p>
          <a:p>
            <a:pPr algn="ctr" fontAlgn="base">
              <a:lnSpc>
                <a:spcPct val="90000"/>
              </a:lnSpc>
              <a:spcBef>
                <a:spcPct val="0"/>
              </a:spcBef>
              <a:spcAft>
                <a:spcPct val="0"/>
              </a:spcAft>
            </a:pPr>
            <a:r>
              <a:rPr lang="en-US" sz="1650" dirty="0">
                <a:solidFill>
                  <a:schemeClr val="accent1">
                    <a:lumMod val="50000"/>
                  </a:schemeClr>
                </a:solidFill>
                <a:latin typeface="+mj-lt"/>
                <a:cs typeface="Arial" panose="020B0604020202020204" pitchFamily="34" charset="0"/>
              </a:rPr>
              <a:t>is a significant business activity of the Townsville City Council, providing water and wastewater services to the Townsville community. It supplies potable water and treats wastewater and supplies recycled water for irrigation purposes only.</a:t>
            </a:r>
          </a:p>
        </p:txBody>
      </p:sp>
      <p:sp>
        <p:nvSpPr>
          <p:cNvPr id="8" name="Footer Placeholder 1">
            <a:extLst>
              <a:ext uri="{FF2B5EF4-FFF2-40B4-BE49-F238E27FC236}">
                <a16:creationId xmlns:a16="http://schemas.microsoft.com/office/drawing/2014/main" id="{CE01E293-1677-4814-846E-317AB32DD7A4}"/>
              </a:ext>
            </a:extLst>
          </p:cNvPr>
          <p:cNvSpPr>
            <a:spLocks noGrp="1"/>
          </p:cNvSpPr>
          <p:nvPr>
            <p:ph type="ftr" sz="quarter" idx="11"/>
          </p:nvPr>
        </p:nvSpPr>
        <p:spPr>
          <a:xfrm>
            <a:off x="-2" y="6552504"/>
            <a:ext cx="5108896" cy="365125"/>
          </a:xfrm>
        </p:spPr>
        <p:txBody>
          <a:bodyPr/>
          <a:lstStyle/>
          <a:p>
            <a:pPr algn="l"/>
            <a:r>
              <a:rPr lang="en-AU" sz="1000" dirty="0"/>
              <a:t>Queensland Water Service Provider Performance Report  2019-2020</a:t>
            </a:r>
          </a:p>
        </p:txBody>
      </p:sp>
    </p:spTree>
    <p:extLst>
      <p:ext uri="{BB962C8B-B14F-4D97-AF65-F5344CB8AC3E}">
        <p14:creationId xmlns:p14="http://schemas.microsoft.com/office/powerpoint/2010/main" val="1321618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94C8679-CD94-45C3-A0F3-79B4041386C0}"/>
              </a:ext>
            </a:extLst>
          </p:cNvPr>
          <p:cNvPicPr/>
          <p:nvPr/>
        </p:nvPicPr>
        <p:blipFill rotWithShape="1">
          <a:blip r:embed="rId3">
            <a:alphaModFix/>
            <a:extLst>
              <a:ext uri="{28A0092B-C50C-407E-A947-70E740481C1C}">
                <a14:useLocalDpi xmlns:a14="http://schemas.microsoft.com/office/drawing/2010/main" val="0"/>
              </a:ext>
            </a:extLst>
          </a:blip>
          <a:srcRect l="30032" r="30575"/>
          <a:stretch/>
        </p:blipFill>
        <p:spPr bwMode="auto">
          <a:xfrm>
            <a:off x="5797543" y="10"/>
            <a:ext cx="6394152" cy="6857990"/>
          </a:xfrm>
          <a:prstGeom prst="rect">
            <a:avLst/>
          </a:prstGeom>
          <a:noFill/>
        </p:spPr>
      </p:pic>
      <p:pic>
        <p:nvPicPr>
          <p:cNvPr id="43" name="Picture 36">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5" name="TextBox 4">
            <a:extLst>
              <a:ext uri="{FF2B5EF4-FFF2-40B4-BE49-F238E27FC236}">
                <a16:creationId xmlns:a16="http://schemas.microsoft.com/office/drawing/2014/main" id="{33165C52-A09D-42CF-AF36-10CEF6CECEE7}"/>
              </a:ext>
            </a:extLst>
          </p:cNvPr>
          <p:cNvSpPr txBox="1"/>
          <p:nvPr/>
        </p:nvSpPr>
        <p:spPr>
          <a:xfrm>
            <a:off x="436054" y="831970"/>
            <a:ext cx="6148696" cy="4862303"/>
          </a:xfrm>
          <a:prstGeom prst="rect">
            <a:avLst/>
          </a:prstGeom>
        </p:spPr>
        <p:txBody>
          <a:bodyPr vert="horz" lIns="91440" tIns="45720" rIns="91440" bIns="45720" rtlCol="0" anchor="ctr">
            <a:normAutofit/>
          </a:bodyPr>
          <a:lstStyle/>
          <a:p>
            <a:pPr fontAlgn="base">
              <a:lnSpc>
                <a:spcPct val="90000"/>
              </a:lnSpc>
              <a:spcBef>
                <a:spcPct val="0"/>
              </a:spcBef>
              <a:spcAft>
                <a:spcPct val="0"/>
              </a:spcAft>
            </a:pPr>
            <a:r>
              <a:rPr lang="en-US" b="1" dirty="0">
                <a:solidFill>
                  <a:schemeClr val="accent5">
                    <a:lumMod val="50000"/>
                  </a:schemeClr>
                </a:solidFill>
                <a:latin typeface="+mj-lt"/>
                <a:cs typeface="Times New Roman" panose="02020603050405020304" pitchFamily="18" charset="0"/>
              </a:rPr>
              <a:t>Sewerage Services </a:t>
            </a:r>
          </a:p>
          <a:p>
            <a:pPr>
              <a:lnSpc>
                <a:spcPct val="90000"/>
              </a:lnSpc>
              <a:spcBef>
                <a:spcPts val="15"/>
              </a:spcBef>
            </a:pPr>
            <a:r>
              <a:rPr lang="en-US" sz="1400" dirty="0">
                <a:solidFill>
                  <a:schemeClr val="accent5">
                    <a:lumMod val="50000"/>
                  </a:schemeClr>
                </a:solidFill>
                <a:latin typeface="Calibri" panose="020F0502020204030204" pitchFamily="34" charset="0"/>
                <a:cs typeface="Times New Roman" panose="02020603050405020304" pitchFamily="18" charset="0"/>
              </a:rPr>
              <a:t> </a:t>
            </a:r>
            <a:endParaRPr lang="en-US" sz="1200" dirty="0">
              <a:solidFill>
                <a:schemeClr val="accent5">
                  <a:lumMod val="50000"/>
                </a:schemeClr>
              </a:solidFill>
              <a:cs typeface="Times New Roman" panose="02020603050405020304" pitchFamily="18" charset="0"/>
            </a:endParaRPr>
          </a:p>
          <a:p>
            <a:pPr marR="1240155">
              <a:lnSpc>
                <a:spcPct val="90000"/>
              </a:lnSpc>
              <a:spcAft>
                <a:spcPts val="100"/>
              </a:spcAft>
            </a:pPr>
            <a:r>
              <a:rPr lang="en-US" sz="1200" dirty="0">
                <a:solidFill>
                  <a:schemeClr val="accent5">
                    <a:lumMod val="50000"/>
                  </a:schemeClr>
                </a:solidFill>
                <a:cs typeface="Times New Roman" panose="02020603050405020304" pitchFamily="18" charset="0"/>
              </a:rPr>
              <a:t>Townsville Water collects and treats wastewater from across the Townsville Region, servicing a population of approximately 75,000. Sewage is collected and transported via approximately 1,360 kilometers of sewer main and over 180 sewage pumping stations to 6 wastewater treatment plants on the mainland and Magnetic Island for treatment.</a:t>
            </a:r>
          </a:p>
          <a:p>
            <a:pPr>
              <a:lnSpc>
                <a:spcPct val="90000"/>
              </a:lnSpc>
              <a:spcBef>
                <a:spcPts val="25"/>
              </a:spcBef>
              <a:spcAft>
                <a:spcPts val="100"/>
              </a:spcAft>
            </a:pPr>
            <a:r>
              <a:rPr lang="en-US" sz="1200" dirty="0">
                <a:solidFill>
                  <a:schemeClr val="accent5">
                    <a:lumMod val="50000"/>
                  </a:schemeClr>
                </a:solidFill>
                <a:cs typeface="Times New Roman" panose="02020603050405020304" pitchFamily="18" charset="0"/>
              </a:rPr>
              <a:t> </a:t>
            </a:r>
          </a:p>
          <a:p>
            <a:pPr marR="1240155">
              <a:lnSpc>
                <a:spcPct val="90000"/>
              </a:lnSpc>
              <a:spcAft>
                <a:spcPts val="100"/>
              </a:spcAft>
            </a:pPr>
            <a:r>
              <a:rPr lang="en-US" sz="1200" dirty="0">
                <a:solidFill>
                  <a:schemeClr val="accent5">
                    <a:lumMod val="50000"/>
                  </a:schemeClr>
                </a:solidFill>
                <a:cs typeface="Times New Roman" panose="02020603050405020304" pitchFamily="18" charset="0"/>
              </a:rPr>
              <a:t>At most wastewater treatment plants, Townsville Water undertakes additional treatment processes to produce recycled water, which is used for irrigation purposes either onsite at wastewater treatment plants or for use as irrigation for open space areas or sporting fields.</a:t>
            </a:r>
          </a:p>
          <a:p>
            <a:pPr marR="1240155">
              <a:lnSpc>
                <a:spcPct val="90000"/>
              </a:lnSpc>
              <a:spcAft>
                <a:spcPts val="100"/>
              </a:spcAft>
            </a:pPr>
            <a:r>
              <a:rPr lang="en-US" sz="1200" dirty="0">
                <a:solidFill>
                  <a:schemeClr val="accent5">
                    <a:lumMod val="50000"/>
                  </a:schemeClr>
                </a:solidFill>
                <a:cs typeface="Times New Roman" panose="02020603050405020304" pitchFamily="18" charset="0"/>
              </a:rPr>
              <a:t> </a:t>
            </a:r>
          </a:p>
          <a:p>
            <a:pPr marR="1240155">
              <a:lnSpc>
                <a:spcPct val="90000"/>
              </a:lnSpc>
              <a:spcAft>
                <a:spcPts val="100"/>
              </a:spcAft>
            </a:pPr>
            <a:r>
              <a:rPr lang="en-US" sz="1200" dirty="0">
                <a:solidFill>
                  <a:schemeClr val="accent5">
                    <a:lumMod val="50000"/>
                  </a:schemeClr>
                </a:solidFill>
                <a:cs typeface="Times New Roman" panose="02020603050405020304" pitchFamily="18" charset="0"/>
              </a:rPr>
              <a:t>Townsville Water has Quality and Environmental Management Systems in place to ensure public health and safety, environmental sustainability, and compliance with legislative and regulatory requirements. Townsville Water holds Environmental </a:t>
            </a:r>
            <a:r>
              <a:rPr lang="en-US" sz="1200" dirty="0" err="1">
                <a:solidFill>
                  <a:schemeClr val="accent5">
                    <a:lumMod val="50000"/>
                  </a:schemeClr>
                </a:solidFill>
                <a:cs typeface="Times New Roman" panose="02020603050405020304" pitchFamily="18" charset="0"/>
              </a:rPr>
              <a:t>Licences</a:t>
            </a:r>
            <a:r>
              <a:rPr lang="en-US" sz="1200" dirty="0">
                <a:solidFill>
                  <a:schemeClr val="accent5">
                    <a:lumMod val="50000"/>
                  </a:schemeClr>
                </a:solidFill>
                <a:cs typeface="Times New Roman" panose="02020603050405020304" pitchFamily="18" charset="0"/>
              </a:rPr>
              <a:t> for each of its sewage treatment plants and other aspects of its sewage collection system</a:t>
            </a:r>
            <a:r>
              <a:rPr lang="en-US" sz="1200" dirty="0">
                <a:solidFill>
                  <a:srgbClr val="000000"/>
                </a:solidFill>
              </a:rPr>
              <a:t>.</a:t>
            </a:r>
          </a:p>
        </p:txBody>
      </p:sp>
      <p:sp>
        <p:nvSpPr>
          <p:cNvPr id="10" name="Footer Placeholder 1">
            <a:extLst>
              <a:ext uri="{FF2B5EF4-FFF2-40B4-BE49-F238E27FC236}">
                <a16:creationId xmlns:a16="http://schemas.microsoft.com/office/drawing/2014/main" id="{6F3835BE-799B-4C8F-BCA0-8E3705A48226}"/>
              </a:ext>
            </a:extLst>
          </p:cNvPr>
          <p:cNvSpPr>
            <a:spLocks noGrp="1"/>
          </p:cNvSpPr>
          <p:nvPr>
            <p:ph type="ftr" sz="quarter" idx="11"/>
          </p:nvPr>
        </p:nvSpPr>
        <p:spPr>
          <a:xfrm>
            <a:off x="0" y="6414284"/>
            <a:ext cx="6584750" cy="314067"/>
          </a:xfrm>
        </p:spPr>
        <p:txBody>
          <a:bodyPr vert="horz" lIns="91440" tIns="45720" rIns="91440" bIns="45720" rtlCol="0" anchor="ctr">
            <a:normAutofit/>
          </a:bodyPr>
          <a:lstStyle/>
          <a:p>
            <a:pPr algn="l">
              <a:spcAft>
                <a:spcPts val="600"/>
              </a:spcAft>
              <a:defRPr/>
            </a:pPr>
            <a:r>
              <a:rPr lang="en-US" sz="1100" kern="1200" dirty="0">
                <a:solidFill>
                  <a:srgbClr val="898989"/>
                </a:solidFill>
                <a:latin typeface="Calibri" panose="020F0502020204030204"/>
                <a:ea typeface="+mn-ea"/>
                <a:cs typeface="+mn-cs"/>
              </a:rPr>
              <a:t>Queensland Water Service Provider Performance Report  2019-2020</a:t>
            </a:r>
          </a:p>
        </p:txBody>
      </p:sp>
      <p:sp>
        <p:nvSpPr>
          <p:cNvPr id="16" name="TextBox 15">
            <a:extLst>
              <a:ext uri="{FF2B5EF4-FFF2-40B4-BE49-F238E27FC236}">
                <a16:creationId xmlns:a16="http://schemas.microsoft.com/office/drawing/2014/main" id="{9CECBB45-231C-4C02-A4EE-8B0E1219B60E}"/>
              </a:ext>
            </a:extLst>
          </p:cNvPr>
          <p:cNvSpPr txBox="1"/>
          <p:nvPr/>
        </p:nvSpPr>
        <p:spPr>
          <a:xfrm>
            <a:off x="9300199" y="6580991"/>
            <a:ext cx="2891496" cy="276999"/>
          </a:xfrm>
          <a:prstGeom prst="rect">
            <a:avLst/>
          </a:prstGeom>
          <a:solidFill>
            <a:schemeClr val="bg1"/>
          </a:solidFill>
        </p:spPr>
        <p:txBody>
          <a:bodyPr wrap="square">
            <a:spAutoFit/>
          </a:bodyPr>
          <a:lstStyle/>
          <a:p>
            <a:pPr marL="245745" eaLnBrk="0" hangingPunct="0">
              <a:spcAft>
                <a:spcPts val="600"/>
              </a:spcAft>
            </a:pPr>
            <a:r>
              <a:rPr lang="en-AU" sz="1200" b="1" i="1" spc="5" dirty="0">
                <a:effectLst/>
                <a:latin typeface="+mj-lt"/>
                <a:ea typeface="Times New Roman" panose="02020603050405020304" pitchFamily="18" charset="0"/>
              </a:rPr>
              <a:t>M</a:t>
            </a:r>
            <a:r>
              <a:rPr lang="en-AU" sz="1200" b="1" i="1" dirty="0">
                <a:effectLst/>
                <a:latin typeface="+mj-lt"/>
                <a:ea typeface="Times New Roman" panose="02020603050405020304" pitchFamily="18" charset="0"/>
              </a:rPr>
              <a:t>ou</a:t>
            </a:r>
            <a:r>
              <a:rPr lang="en-AU" sz="1200" b="1" i="1" spc="-5" dirty="0">
                <a:effectLst/>
                <a:latin typeface="+mj-lt"/>
                <a:ea typeface="Times New Roman" panose="02020603050405020304" pitchFamily="18" charset="0"/>
              </a:rPr>
              <a:t>n</a:t>
            </a:r>
            <a:r>
              <a:rPr lang="en-AU" sz="1200" b="1" i="1" dirty="0">
                <a:effectLst/>
                <a:latin typeface="+mj-lt"/>
                <a:ea typeface="Times New Roman" panose="02020603050405020304" pitchFamily="18" charset="0"/>
              </a:rPr>
              <a:t>t</a:t>
            </a:r>
            <a:r>
              <a:rPr lang="en-AU" sz="1200" b="1" i="1" spc="-85" dirty="0">
                <a:effectLst/>
                <a:latin typeface="+mj-lt"/>
                <a:ea typeface="Times New Roman" panose="02020603050405020304" pitchFamily="18" charset="0"/>
              </a:rPr>
              <a:t> </a:t>
            </a:r>
            <a:r>
              <a:rPr lang="en-AU" sz="1200" b="1" i="1" spc="-15" dirty="0">
                <a:effectLst/>
                <a:latin typeface="+mj-lt"/>
                <a:ea typeface="Times New Roman" panose="02020603050405020304" pitchFamily="18" charset="0"/>
              </a:rPr>
              <a:t>S</a:t>
            </a:r>
            <a:r>
              <a:rPr lang="en-AU" sz="1200" b="1" i="1" dirty="0">
                <a:effectLst/>
                <a:latin typeface="+mj-lt"/>
                <a:ea typeface="Times New Roman" panose="02020603050405020304" pitchFamily="18" charset="0"/>
              </a:rPr>
              <a:t>t</a:t>
            </a:r>
            <a:r>
              <a:rPr lang="en-AU" sz="1200" b="1" i="1" spc="-80" dirty="0">
                <a:effectLst/>
                <a:latin typeface="+mj-lt"/>
                <a:ea typeface="Times New Roman" panose="02020603050405020304" pitchFamily="18" charset="0"/>
              </a:rPr>
              <a:t> </a:t>
            </a:r>
            <a:r>
              <a:rPr lang="en-AU" sz="1200" b="1" i="1" spc="15" dirty="0">
                <a:effectLst/>
                <a:latin typeface="+mj-lt"/>
                <a:ea typeface="Times New Roman" panose="02020603050405020304" pitchFamily="18" charset="0"/>
              </a:rPr>
              <a:t>J</a:t>
            </a:r>
            <a:r>
              <a:rPr lang="en-AU" sz="1200" b="1" i="1" dirty="0">
                <a:effectLst/>
                <a:latin typeface="+mj-lt"/>
                <a:ea typeface="Times New Roman" panose="02020603050405020304" pitchFamily="18" charset="0"/>
              </a:rPr>
              <a:t>o</a:t>
            </a:r>
            <a:r>
              <a:rPr lang="en-AU" sz="1200" b="1" i="1" spc="-5" dirty="0">
                <a:effectLst/>
                <a:latin typeface="+mj-lt"/>
                <a:ea typeface="Times New Roman" panose="02020603050405020304" pitchFamily="18" charset="0"/>
              </a:rPr>
              <a:t>h</a:t>
            </a:r>
            <a:r>
              <a:rPr lang="en-AU" sz="1200" b="1" i="1" dirty="0">
                <a:effectLst/>
                <a:latin typeface="+mj-lt"/>
                <a:ea typeface="Times New Roman" panose="02020603050405020304" pitchFamily="18" charset="0"/>
              </a:rPr>
              <a:t>n</a:t>
            </a:r>
            <a:r>
              <a:rPr lang="en-AU" sz="1200" b="1" i="1" spc="-80" dirty="0">
                <a:effectLst/>
                <a:latin typeface="+mj-lt"/>
                <a:ea typeface="Times New Roman" panose="02020603050405020304" pitchFamily="18" charset="0"/>
              </a:rPr>
              <a:t> </a:t>
            </a:r>
            <a:r>
              <a:rPr lang="en-AU" sz="1200" b="1" i="1" spc="-10" dirty="0">
                <a:effectLst/>
                <a:latin typeface="+mj-lt"/>
                <a:ea typeface="Times New Roman" panose="02020603050405020304" pitchFamily="18" charset="0"/>
              </a:rPr>
              <a:t>S</a:t>
            </a:r>
            <a:r>
              <a:rPr lang="en-AU" sz="1200" b="1" i="1" spc="5" dirty="0">
                <a:effectLst/>
                <a:latin typeface="+mj-lt"/>
                <a:ea typeface="Times New Roman" panose="02020603050405020304" pitchFamily="18" charset="0"/>
              </a:rPr>
              <a:t>ew</a:t>
            </a:r>
            <a:r>
              <a:rPr lang="en-AU" sz="1200" b="1" i="1" dirty="0">
                <a:effectLst/>
                <a:latin typeface="+mj-lt"/>
                <a:ea typeface="Times New Roman" panose="02020603050405020304" pitchFamily="18" charset="0"/>
              </a:rPr>
              <a:t>a</a:t>
            </a:r>
            <a:r>
              <a:rPr lang="en-AU" sz="1200" b="1" i="1" spc="-5" dirty="0">
                <a:effectLst/>
                <a:latin typeface="+mj-lt"/>
                <a:ea typeface="Times New Roman" panose="02020603050405020304" pitchFamily="18" charset="0"/>
              </a:rPr>
              <a:t>g</a:t>
            </a:r>
            <a:r>
              <a:rPr lang="en-AU" sz="1200" b="1" i="1" dirty="0">
                <a:effectLst/>
                <a:latin typeface="+mj-lt"/>
                <a:ea typeface="Times New Roman" panose="02020603050405020304" pitchFamily="18" charset="0"/>
              </a:rPr>
              <a:t>e</a:t>
            </a:r>
            <a:r>
              <a:rPr lang="en-AU" sz="1200" b="1" i="1" spc="-80" dirty="0">
                <a:effectLst/>
                <a:latin typeface="+mj-lt"/>
                <a:ea typeface="Times New Roman" panose="02020603050405020304" pitchFamily="18" charset="0"/>
              </a:rPr>
              <a:t> </a:t>
            </a:r>
            <a:r>
              <a:rPr lang="en-AU" sz="1200" b="1" i="1" spc="10" dirty="0">
                <a:effectLst/>
                <a:latin typeface="+mj-lt"/>
                <a:ea typeface="Times New Roman" panose="02020603050405020304" pitchFamily="18" charset="0"/>
              </a:rPr>
              <a:t>T</a:t>
            </a:r>
            <a:r>
              <a:rPr lang="en-AU" sz="1200" b="1" i="1" spc="-10" dirty="0">
                <a:effectLst/>
                <a:latin typeface="+mj-lt"/>
                <a:ea typeface="Times New Roman" panose="02020603050405020304" pitchFamily="18" charset="0"/>
              </a:rPr>
              <a:t>r</a:t>
            </a:r>
            <a:r>
              <a:rPr lang="en-AU" sz="1200" b="1" i="1" spc="5" dirty="0">
                <a:effectLst/>
                <a:latin typeface="+mj-lt"/>
                <a:ea typeface="Times New Roman" panose="02020603050405020304" pitchFamily="18" charset="0"/>
              </a:rPr>
              <a:t>e</a:t>
            </a:r>
            <a:r>
              <a:rPr lang="en-AU" sz="1200" b="1" i="1" dirty="0">
                <a:effectLst/>
                <a:latin typeface="+mj-lt"/>
                <a:ea typeface="Times New Roman" panose="02020603050405020304" pitchFamily="18" charset="0"/>
              </a:rPr>
              <a:t>a</a:t>
            </a:r>
            <a:r>
              <a:rPr lang="en-AU" sz="1200" b="1" i="1" spc="10" dirty="0">
                <a:effectLst/>
                <a:latin typeface="+mj-lt"/>
                <a:ea typeface="Times New Roman" panose="02020603050405020304" pitchFamily="18" charset="0"/>
              </a:rPr>
              <a:t>t</a:t>
            </a:r>
            <a:r>
              <a:rPr lang="en-AU" sz="1200" b="1" i="1" spc="-5" dirty="0">
                <a:effectLst/>
                <a:latin typeface="+mj-lt"/>
                <a:ea typeface="Times New Roman" panose="02020603050405020304" pitchFamily="18" charset="0"/>
              </a:rPr>
              <a:t>m</a:t>
            </a:r>
            <a:r>
              <a:rPr lang="en-AU" sz="1200" b="1" i="1" dirty="0">
                <a:effectLst/>
                <a:latin typeface="+mj-lt"/>
                <a:ea typeface="Times New Roman" panose="02020603050405020304" pitchFamily="18" charset="0"/>
              </a:rPr>
              <a:t>e</a:t>
            </a:r>
            <a:r>
              <a:rPr lang="en-AU" sz="1200" b="1" i="1" spc="-5" dirty="0">
                <a:effectLst/>
                <a:latin typeface="+mj-lt"/>
                <a:ea typeface="Times New Roman" panose="02020603050405020304" pitchFamily="18" charset="0"/>
              </a:rPr>
              <a:t>n</a:t>
            </a:r>
            <a:r>
              <a:rPr lang="en-AU" sz="1200" b="1" i="1" dirty="0">
                <a:effectLst/>
                <a:latin typeface="+mj-lt"/>
                <a:ea typeface="Times New Roman" panose="02020603050405020304" pitchFamily="18" charset="0"/>
              </a:rPr>
              <a:t>t</a:t>
            </a:r>
            <a:r>
              <a:rPr lang="en-AU" sz="1200" b="1" i="1" spc="-85" dirty="0">
                <a:effectLst/>
                <a:latin typeface="+mj-lt"/>
                <a:ea typeface="Times New Roman" panose="02020603050405020304" pitchFamily="18" charset="0"/>
              </a:rPr>
              <a:t> </a:t>
            </a:r>
            <a:r>
              <a:rPr lang="en-AU" sz="1200" b="1" i="1" spc="-10" dirty="0">
                <a:effectLst/>
                <a:latin typeface="+mj-lt"/>
                <a:ea typeface="Times New Roman" panose="02020603050405020304" pitchFamily="18" charset="0"/>
              </a:rPr>
              <a:t>P</a:t>
            </a:r>
            <a:r>
              <a:rPr lang="en-AU" sz="1200" b="1" i="1" dirty="0">
                <a:effectLst/>
                <a:latin typeface="+mj-lt"/>
                <a:ea typeface="Times New Roman" panose="02020603050405020304" pitchFamily="18" charset="0"/>
              </a:rPr>
              <a:t>la</a:t>
            </a:r>
            <a:r>
              <a:rPr lang="en-AU" sz="1200" b="1" i="1" spc="-5" dirty="0">
                <a:effectLst/>
                <a:latin typeface="+mj-lt"/>
                <a:ea typeface="Times New Roman" panose="02020603050405020304" pitchFamily="18" charset="0"/>
              </a:rPr>
              <a:t>n</a:t>
            </a:r>
            <a:r>
              <a:rPr lang="en-AU" sz="1200" b="1" i="1" dirty="0">
                <a:effectLst/>
                <a:latin typeface="+mj-lt"/>
                <a:ea typeface="Times New Roman" panose="02020603050405020304" pitchFamily="18" charset="0"/>
              </a:rPr>
              <a:t>t</a:t>
            </a:r>
            <a:endParaRPr lang="en-AU" sz="1200" b="1" dirty="0">
              <a:effectLst/>
              <a:latin typeface="+mj-lt"/>
              <a:ea typeface="Times New Roman" panose="02020603050405020304" pitchFamily="18" charset="0"/>
            </a:endParaRPr>
          </a:p>
        </p:txBody>
      </p:sp>
    </p:spTree>
    <p:extLst>
      <p:ext uri="{BB962C8B-B14F-4D97-AF65-F5344CB8AC3E}">
        <p14:creationId xmlns:p14="http://schemas.microsoft.com/office/powerpoint/2010/main" val="2067688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4F6EE7D-159B-4BD8-844B-7AC34F909CDA}"/>
              </a:ext>
            </a:extLst>
          </p:cNvPr>
          <p:cNvPicPr/>
          <p:nvPr/>
        </p:nvPicPr>
        <p:blipFill rotWithShape="1">
          <a:blip r:embed="rId2">
            <a:alphaModFix/>
            <a:extLst>
              <a:ext uri="{28A0092B-C50C-407E-A947-70E740481C1C}">
                <a14:useLocalDpi xmlns:a14="http://schemas.microsoft.com/office/drawing/2010/main" val="0"/>
              </a:ext>
            </a:extLst>
          </a:blip>
          <a:srcRect l="33842" r="18840" b="-1"/>
          <a:stretch/>
        </p:blipFill>
        <p:spPr bwMode="auto">
          <a:xfrm>
            <a:off x="5797848" y="-22664"/>
            <a:ext cx="6394152" cy="6857990"/>
          </a:xfrm>
          <a:prstGeom prst="rect">
            <a:avLst/>
          </a:prstGeom>
          <a:noFill/>
        </p:spPr>
      </p:pic>
      <p:pic>
        <p:nvPicPr>
          <p:cNvPr id="37" name="Picture 36">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10" name="TextBox 9">
            <a:extLst>
              <a:ext uri="{FF2B5EF4-FFF2-40B4-BE49-F238E27FC236}">
                <a16:creationId xmlns:a16="http://schemas.microsoft.com/office/drawing/2014/main" id="{29363C2A-FA6F-4C1F-8CA6-798233F8F5C5}"/>
              </a:ext>
            </a:extLst>
          </p:cNvPr>
          <p:cNvSpPr txBox="1"/>
          <p:nvPr/>
        </p:nvSpPr>
        <p:spPr>
          <a:xfrm>
            <a:off x="443490" y="1291860"/>
            <a:ext cx="5449441" cy="3817504"/>
          </a:xfrm>
          <a:prstGeom prst="rect">
            <a:avLst/>
          </a:prstGeom>
        </p:spPr>
        <p:txBody>
          <a:bodyPr vert="horz" lIns="91440" tIns="45720" rIns="91440" bIns="45720" rtlCol="0" anchor="ctr">
            <a:noAutofit/>
          </a:bodyPr>
          <a:lstStyle/>
          <a:p>
            <a:pPr fontAlgn="base">
              <a:lnSpc>
                <a:spcPct val="90000"/>
              </a:lnSpc>
              <a:spcBef>
                <a:spcPct val="0"/>
              </a:spcBef>
              <a:spcAft>
                <a:spcPts val="600"/>
              </a:spcAft>
            </a:pPr>
            <a:r>
              <a:rPr lang="en-US" b="1" dirty="0">
                <a:solidFill>
                  <a:srgbClr val="002060"/>
                </a:solidFill>
                <a:latin typeface="+mj-lt"/>
              </a:rPr>
              <a:t>Explanation of Key Performance Indicator Groups</a:t>
            </a:r>
          </a:p>
          <a:p>
            <a:pPr fontAlgn="base">
              <a:lnSpc>
                <a:spcPct val="90000"/>
              </a:lnSpc>
              <a:spcBef>
                <a:spcPct val="0"/>
              </a:spcBef>
              <a:spcAft>
                <a:spcPts val="600"/>
              </a:spcAft>
            </a:pPr>
            <a:endParaRPr lang="en-US" sz="1400" b="1" dirty="0">
              <a:solidFill>
                <a:srgbClr val="002060"/>
              </a:solidFill>
            </a:endParaRPr>
          </a:p>
          <a:p>
            <a:pPr>
              <a:lnSpc>
                <a:spcPct val="90000"/>
              </a:lnSpc>
              <a:spcAft>
                <a:spcPts val="600"/>
              </a:spcAft>
            </a:pPr>
            <a:r>
              <a:rPr lang="en-US" sz="1400" b="1" dirty="0">
                <a:solidFill>
                  <a:srgbClr val="002060"/>
                </a:solidFill>
              </a:rPr>
              <a:t>‘1’ series – general</a:t>
            </a:r>
          </a:p>
          <a:p>
            <a:pPr>
              <a:lnSpc>
                <a:spcPct val="90000"/>
              </a:lnSpc>
              <a:spcAft>
                <a:spcPts val="600"/>
              </a:spcAft>
            </a:pPr>
            <a:r>
              <a:rPr lang="en-US" sz="1200" dirty="0">
                <a:solidFill>
                  <a:srgbClr val="002060"/>
                </a:solidFill>
              </a:rPr>
              <a:t>The first series of Key Performance Indicators collect data on general service delivery in Queensland, including information on infrastructure for providing water or sewerage services, volumes of water sourced per reporting period by service providers, numbers of properties serviced, and volumes of water supplied to properties.</a:t>
            </a:r>
          </a:p>
          <a:p>
            <a:pPr>
              <a:lnSpc>
                <a:spcPct val="90000"/>
              </a:lnSpc>
              <a:spcAft>
                <a:spcPts val="600"/>
              </a:spcAft>
            </a:pPr>
            <a:endParaRPr lang="en-US" sz="1400" dirty="0">
              <a:solidFill>
                <a:srgbClr val="002060"/>
              </a:solidFill>
              <a:latin typeface="+mj-lt"/>
            </a:endParaRPr>
          </a:p>
          <a:p>
            <a:pPr>
              <a:lnSpc>
                <a:spcPct val="90000"/>
              </a:lnSpc>
              <a:spcAft>
                <a:spcPts val="600"/>
              </a:spcAft>
            </a:pPr>
            <a:r>
              <a:rPr lang="en-US" sz="1400" b="1" dirty="0">
                <a:solidFill>
                  <a:srgbClr val="002060"/>
                </a:solidFill>
              </a:rPr>
              <a:t>‘2’ series – water security</a:t>
            </a:r>
          </a:p>
          <a:p>
            <a:pPr>
              <a:lnSpc>
                <a:spcPct val="90000"/>
              </a:lnSpc>
              <a:spcAft>
                <a:spcPts val="600"/>
              </a:spcAft>
            </a:pPr>
            <a:r>
              <a:rPr lang="en-US" sz="1200" dirty="0">
                <a:solidFill>
                  <a:srgbClr val="002060"/>
                </a:solidFill>
              </a:rPr>
              <a:t>The second series of Key Performance Indicators collects data on water security and how service providers ensure short- and long-term water supply to customers. Given the climatic variability in Queensland, service providers must commit to long-term planning to ensure the ongoing continuity of their supplies to customers. These Key Performance Indicators provide valuable information regarding water demand, water restrictions and water security, both now and into the future.</a:t>
            </a:r>
          </a:p>
          <a:p>
            <a:pPr>
              <a:lnSpc>
                <a:spcPct val="90000"/>
              </a:lnSpc>
              <a:spcAft>
                <a:spcPts val="600"/>
              </a:spcAft>
            </a:pPr>
            <a:endParaRPr lang="en-US" sz="1200" dirty="0">
              <a:solidFill>
                <a:srgbClr val="002060"/>
              </a:solidFill>
            </a:endParaRPr>
          </a:p>
          <a:p>
            <a:pPr>
              <a:lnSpc>
                <a:spcPct val="90000"/>
              </a:lnSpc>
              <a:spcAft>
                <a:spcPts val="600"/>
              </a:spcAft>
            </a:pPr>
            <a:r>
              <a:rPr lang="en-US" sz="1400" b="1" dirty="0">
                <a:solidFill>
                  <a:srgbClr val="002060"/>
                </a:solidFill>
              </a:rPr>
              <a:t>‘3’ series – finance</a:t>
            </a:r>
          </a:p>
          <a:p>
            <a:pPr>
              <a:lnSpc>
                <a:spcPct val="90000"/>
              </a:lnSpc>
              <a:spcAft>
                <a:spcPts val="600"/>
              </a:spcAft>
            </a:pPr>
            <a:r>
              <a:rPr lang="en-US" sz="1200" dirty="0">
                <a:solidFill>
                  <a:srgbClr val="002060"/>
                </a:solidFill>
              </a:rPr>
              <a:t>The third series of Key Performance Indicators provides data on service provider financial sustainability for water and sewerage services.</a:t>
            </a:r>
          </a:p>
          <a:p>
            <a:pPr>
              <a:lnSpc>
                <a:spcPct val="90000"/>
              </a:lnSpc>
              <a:spcAft>
                <a:spcPts val="600"/>
              </a:spcAft>
            </a:pPr>
            <a:endParaRPr lang="en-US" sz="1200" dirty="0">
              <a:solidFill>
                <a:srgbClr val="002060"/>
              </a:solidFill>
            </a:endParaRPr>
          </a:p>
          <a:p>
            <a:pPr>
              <a:lnSpc>
                <a:spcPct val="90000"/>
              </a:lnSpc>
              <a:spcAft>
                <a:spcPts val="600"/>
              </a:spcAft>
            </a:pPr>
            <a:r>
              <a:rPr lang="en-US" sz="1400" b="1" dirty="0">
                <a:solidFill>
                  <a:srgbClr val="002060"/>
                </a:solidFill>
              </a:rPr>
              <a:t>‘4’ series – customer</a:t>
            </a:r>
          </a:p>
          <a:p>
            <a:pPr>
              <a:lnSpc>
                <a:spcPct val="90000"/>
              </a:lnSpc>
              <a:spcAft>
                <a:spcPts val="600"/>
              </a:spcAft>
            </a:pPr>
            <a:r>
              <a:rPr lang="en-US" sz="1200" dirty="0">
                <a:solidFill>
                  <a:srgbClr val="002060"/>
                </a:solidFill>
              </a:rPr>
              <a:t>The fourth series of Key Performance Indicators provides data on water and sewerage charging and customer standards, including indicators relating to billing, mains breaks, incident response times, interruptions and customer complaints</a:t>
            </a:r>
          </a:p>
        </p:txBody>
      </p:sp>
      <p:sp>
        <p:nvSpPr>
          <p:cNvPr id="19" name="Footer Placeholder 1">
            <a:extLst>
              <a:ext uri="{FF2B5EF4-FFF2-40B4-BE49-F238E27FC236}">
                <a16:creationId xmlns:a16="http://schemas.microsoft.com/office/drawing/2014/main" id="{84EFA7C2-5291-4600-BA87-A029EF746D5E}"/>
              </a:ext>
            </a:extLst>
          </p:cNvPr>
          <p:cNvSpPr>
            <a:spLocks noGrp="1"/>
          </p:cNvSpPr>
          <p:nvPr>
            <p:ph type="ftr" sz="quarter" idx="11"/>
          </p:nvPr>
        </p:nvSpPr>
        <p:spPr>
          <a:xfrm>
            <a:off x="0" y="6543933"/>
            <a:ext cx="6584750" cy="314067"/>
          </a:xfrm>
        </p:spPr>
        <p:txBody>
          <a:bodyPr vert="horz" lIns="91440" tIns="45720" rIns="91440" bIns="45720" rtlCol="0" anchor="ctr">
            <a:normAutofit/>
          </a:bodyPr>
          <a:lstStyle/>
          <a:p>
            <a:pPr algn="l">
              <a:spcAft>
                <a:spcPts val="600"/>
              </a:spcAft>
              <a:defRPr/>
            </a:pPr>
            <a:r>
              <a:rPr lang="en-US" sz="1100" kern="1200">
                <a:solidFill>
                  <a:srgbClr val="898989"/>
                </a:solidFill>
                <a:latin typeface="Calibri" panose="020F0502020204030204"/>
                <a:ea typeface="+mn-ea"/>
                <a:cs typeface="+mn-cs"/>
              </a:rPr>
              <a:t>Queensland Water Service Provider Performance Report  2019-2020</a:t>
            </a:r>
          </a:p>
        </p:txBody>
      </p:sp>
      <p:sp>
        <p:nvSpPr>
          <p:cNvPr id="11" name="TextBox 10">
            <a:extLst>
              <a:ext uri="{FF2B5EF4-FFF2-40B4-BE49-F238E27FC236}">
                <a16:creationId xmlns:a16="http://schemas.microsoft.com/office/drawing/2014/main" id="{17BAB41F-7C0E-4554-9C2B-28A4A8BD2D98}"/>
              </a:ext>
            </a:extLst>
          </p:cNvPr>
          <p:cNvSpPr txBox="1"/>
          <p:nvPr/>
        </p:nvSpPr>
        <p:spPr>
          <a:xfrm>
            <a:off x="9962707" y="6573869"/>
            <a:ext cx="2229293" cy="276999"/>
          </a:xfrm>
          <a:prstGeom prst="rect">
            <a:avLst/>
          </a:prstGeom>
          <a:solidFill>
            <a:schemeClr val="bg1"/>
          </a:solidFill>
        </p:spPr>
        <p:txBody>
          <a:bodyPr wrap="square" rtlCol="0">
            <a:spAutoFit/>
          </a:bodyPr>
          <a:lstStyle/>
          <a:p>
            <a:r>
              <a:rPr lang="en-AU" sz="1200" b="1" i="1" spc="5" dirty="0">
                <a:latin typeface="+mj-lt"/>
              </a:rPr>
              <a:t>Douglas Water Treatment Plant</a:t>
            </a:r>
          </a:p>
        </p:txBody>
      </p:sp>
    </p:spTree>
    <p:extLst>
      <p:ext uri="{BB962C8B-B14F-4D97-AF65-F5344CB8AC3E}">
        <p14:creationId xmlns:p14="http://schemas.microsoft.com/office/powerpoint/2010/main" val="3812001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9C9A28-B74F-4BF5-889B-4D07AE529C1F}"/>
              </a:ext>
            </a:extLst>
          </p:cNvPr>
          <p:cNvSpPr txBox="1"/>
          <p:nvPr/>
        </p:nvSpPr>
        <p:spPr>
          <a:xfrm>
            <a:off x="448236" y="125736"/>
            <a:ext cx="11250706" cy="5256824"/>
          </a:xfrm>
          <a:prstGeom prst="rect">
            <a:avLst/>
          </a:prstGeom>
          <a:noFill/>
        </p:spPr>
        <p:txBody>
          <a:bodyPr wrap="square" rtlCol="0">
            <a:spAutoFit/>
          </a:bodyPr>
          <a:lstStyle/>
          <a:p>
            <a:r>
              <a:rPr lang="en-AU" b="1" dirty="0">
                <a:solidFill>
                  <a:schemeClr val="accent5">
                    <a:lumMod val="50000"/>
                  </a:schemeClr>
                </a:solidFill>
                <a:latin typeface="+mj-lt"/>
                <a:cs typeface="Arial" panose="020B0604020202020204" pitchFamily="34" charset="0"/>
              </a:rPr>
              <a:t>General Series </a:t>
            </a:r>
          </a:p>
          <a:p>
            <a:r>
              <a:rPr lang="en-AU" sz="1400" b="1" dirty="0">
                <a:solidFill>
                  <a:schemeClr val="accent5">
                    <a:lumMod val="50000"/>
                  </a:schemeClr>
                </a:solidFill>
                <a:latin typeface="+mj-lt"/>
                <a:cs typeface="Arial" panose="020B0604020202020204" pitchFamily="34" charset="0"/>
              </a:rPr>
              <a:t>Key findings</a:t>
            </a:r>
          </a:p>
          <a:p>
            <a:r>
              <a:rPr lang="en-AU" dirty="0"/>
              <a:t> </a:t>
            </a:r>
          </a:p>
          <a:p>
            <a:pPr>
              <a:lnSpc>
                <a:spcPct val="90000"/>
              </a:lnSpc>
              <a:spcAft>
                <a:spcPts val="600"/>
              </a:spcAft>
            </a:pPr>
            <a:r>
              <a:rPr lang="en-AU" sz="1200" b="1" dirty="0">
                <a:solidFill>
                  <a:srgbClr val="002060"/>
                </a:solidFill>
              </a:rPr>
              <a:t>POTABLE WATER SUPPLY</a:t>
            </a:r>
          </a:p>
          <a:p>
            <a:r>
              <a:rPr lang="en-AU" sz="1200" dirty="0">
                <a:solidFill>
                  <a:schemeClr val="accent5">
                    <a:lumMod val="50000"/>
                  </a:schemeClr>
                </a:solidFill>
              </a:rPr>
              <a:t>In 2019/2020, Townsville Water, treated and supplied more water than in the prior financial year. This is a result of the dam reaching capacity during the flooding event in 2018/2019 and water restrictions being reduced to Water Conservation levels in March 2019, increasing water usage by 23% .</a:t>
            </a:r>
          </a:p>
          <a:p>
            <a:endParaRPr lang="en-AU" sz="1200" dirty="0">
              <a:solidFill>
                <a:schemeClr val="accent5">
                  <a:lumMod val="50000"/>
                </a:schemeClr>
              </a:solidFill>
            </a:endParaRPr>
          </a:p>
          <a:p>
            <a:r>
              <a:rPr lang="en-AU" sz="1200" dirty="0">
                <a:solidFill>
                  <a:schemeClr val="accent5">
                    <a:lumMod val="50000"/>
                  </a:schemeClr>
                </a:solidFill>
              </a:rPr>
              <a:t>Townsville Water produced over 52,000 mega litres of safe high-quality potable water from its treatment plants and processes during the financial year. It supplied over 29,000 mega litres for residential purposes to over 81,000 residential customer connections, and over 12,000 mega litres for commercial, municipal and industrial purposes to nearly (5000 last year) non-residential customer connections.</a:t>
            </a:r>
          </a:p>
          <a:p>
            <a:endParaRPr lang="en-AU" sz="1200" dirty="0">
              <a:solidFill>
                <a:schemeClr val="accent5">
                  <a:lumMod val="50000"/>
                </a:schemeClr>
              </a:solidFill>
            </a:endParaRPr>
          </a:p>
          <a:p>
            <a:r>
              <a:rPr lang="en-AU" sz="1200" dirty="0">
                <a:solidFill>
                  <a:schemeClr val="accent5">
                    <a:lumMod val="50000"/>
                  </a:schemeClr>
                </a:solidFill>
              </a:rPr>
              <a:t>The highest demand for water that Townsville Water experienced in Quarter 4 within the 2019/2020 financial year was 182 megalitres.</a:t>
            </a:r>
          </a:p>
          <a:p>
            <a:r>
              <a:rPr lang="en-AU" sz="1200" dirty="0">
                <a:solidFill>
                  <a:schemeClr val="accent5">
                    <a:lumMod val="50000"/>
                  </a:schemeClr>
                </a:solidFill>
              </a:rPr>
              <a:t>Which is slightly higher than last years 164 megalitres. </a:t>
            </a:r>
          </a:p>
          <a:p>
            <a:endParaRPr lang="en-AU" sz="1200" dirty="0">
              <a:solidFill>
                <a:schemeClr val="accent5">
                  <a:lumMod val="50000"/>
                </a:schemeClr>
              </a:solidFill>
            </a:endParaRPr>
          </a:p>
          <a:p>
            <a:pPr>
              <a:lnSpc>
                <a:spcPct val="90000"/>
              </a:lnSpc>
              <a:spcAft>
                <a:spcPts val="600"/>
              </a:spcAft>
            </a:pPr>
            <a:r>
              <a:rPr lang="en-AU" sz="1200" b="1" dirty="0">
                <a:solidFill>
                  <a:srgbClr val="002060"/>
                </a:solidFill>
              </a:rPr>
              <a:t>SEWAGE COLLECTION AND TREATMENT</a:t>
            </a:r>
          </a:p>
          <a:p>
            <a:r>
              <a:rPr lang="en-AU" sz="1200" dirty="0">
                <a:solidFill>
                  <a:schemeClr val="accent5">
                    <a:lumMod val="50000"/>
                  </a:schemeClr>
                </a:solidFill>
              </a:rPr>
              <a:t>In 2019/2020, Townsville Water collected and treated approximately 17,000 mega litres of sewage from Townsville properties.   Approximately 15,000 mega litres of sewage was collected from residential, non-residential and non-trade waste sources.  It is estimated based upon water consumption, that approximately 2,220 megalitres of wastewater were collected from approximately 3000 trade waste customers.</a:t>
            </a:r>
          </a:p>
          <a:p>
            <a:endParaRPr lang="en-AU" sz="1200" dirty="0">
              <a:solidFill>
                <a:schemeClr val="accent5">
                  <a:lumMod val="50000"/>
                </a:schemeClr>
              </a:solidFill>
            </a:endParaRPr>
          </a:p>
          <a:p>
            <a:r>
              <a:rPr lang="en-AU" sz="1200" dirty="0">
                <a:solidFill>
                  <a:schemeClr val="accent5">
                    <a:lumMod val="50000"/>
                  </a:schemeClr>
                </a:solidFill>
              </a:rPr>
              <a:t>The majority of sewage was treated at Townsville Water’s two largest treatment plants, Cleveland Bay Purification Plant and Mount Saint John Treatment Plant.  After treating approximately 17,000 mega litres of sewage across all plants, around 16,000 mega litres of treated effluent was disposed of, predominately to ocean or local waterways.  Prior to disposal, wastewater is treated to a high standard in accordance with environmental licence conditions.</a:t>
            </a:r>
          </a:p>
          <a:p>
            <a:endParaRPr lang="en-AU" sz="1200" dirty="0">
              <a:solidFill>
                <a:schemeClr val="accent5">
                  <a:lumMod val="50000"/>
                </a:schemeClr>
              </a:solidFill>
            </a:endParaRPr>
          </a:p>
          <a:p>
            <a:r>
              <a:rPr lang="en-AU" sz="1200" dirty="0">
                <a:solidFill>
                  <a:schemeClr val="accent5">
                    <a:lumMod val="50000"/>
                  </a:schemeClr>
                </a:solidFill>
              </a:rPr>
              <a:t>In 2019/2020, Townsville Water produced over 1,300 mega litres of recycled water, with the majority being reused for irrigation purposes either onsite at wastewater treatment plants or supplied for use as irrigation for open space areas or sporting fields.</a:t>
            </a:r>
          </a:p>
          <a:p>
            <a:endParaRPr lang="en-AU" sz="1400" dirty="0">
              <a:solidFill>
                <a:schemeClr val="accent5">
                  <a:lumMod val="50000"/>
                </a:schemeClr>
              </a:solidFill>
            </a:endParaRPr>
          </a:p>
        </p:txBody>
      </p:sp>
      <p:sp>
        <p:nvSpPr>
          <p:cNvPr id="5" name="Footer Placeholder 1">
            <a:extLst>
              <a:ext uri="{FF2B5EF4-FFF2-40B4-BE49-F238E27FC236}">
                <a16:creationId xmlns:a16="http://schemas.microsoft.com/office/drawing/2014/main" id="{688471D3-A86C-4B5C-B7CD-6760680137AC}"/>
              </a:ext>
            </a:extLst>
          </p:cNvPr>
          <p:cNvSpPr>
            <a:spLocks noGrp="1"/>
          </p:cNvSpPr>
          <p:nvPr>
            <p:ph type="ftr" sz="quarter" idx="11"/>
          </p:nvPr>
        </p:nvSpPr>
        <p:spPr>
          <a:xfrm>
            <a:off x="0" y="6492875"/>
            <a:ext cx="5108896" cy="365125"/>
          </a:xfrm>
        </p:spPr>
        <p:txBody>
          <a:bodyPr/>
          <a:lstStyle/>
          <a:p>
            <a:pPr algn="l"/>
            <a:r>
              <a:rPr lang="en-AU" sz="1000" dirty="0"/>
              <a:t>Queensland Water Service Provider Performance Report  2019-2020</a:t>
            </a:r>
          </a:p>
        </p:txBody>
      </p:sp>
    </p:spTree>
    <p:extLst>
      <p:ext uri="{BB962C8B-B14F-4D97-AF65-F5344CB8AC3E}">
        <p14:creationId xmlns:p14="http://schemas.microsoft.com/office/powerpoint/2010/main" val="844634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id="{4A77F63B-2E80-45DE-97A5-E069B07B2EA4}"/>
              </a:ext>
            </a:extLst>
          </p:cNvPr>
          <p:cNvSpPr txBox="1">
            <a:spLocks noChangeArrowheads="1"/>
          </p:cNvSpPr>
          <p:nvPr/>
        </p:nvSpPr>
        <p:spPr bwMode="auto">
          <a:xfrm>
            <a:off x="356899" y="71718"/>
            <a:ext cx="1955995" cy="166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2700" eaLnBrk="0" hangingPunct="0">
              <a:lnSpc>
                <a:spcPts val="1125"/>
              </a:lnSpc>
            </a:pPr>
            <a:r>
              <a:rPr lang="en-AU" sz="1200" b="1"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R</a:t>
            </a:r>
            <a:r>
              <a:rPr lang="en-AU" sz="1200" b="1" spc="-5"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E</a:t>
            </a:r>
            <a:r>
              <a:rPr lang="en-AU" sz="1200" b="1" spc="-15"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S</a:t>
            </a:r>
            <a:r>
              <a:rPr lang="en-AU" sz="1200" b="1"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U</a:t>
            </a:r>
            <a:r>
              <a:rPr lang="en-AU" sz="1200" b="1" spc="-70"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L</a:t>
            </a:r>
            <a:r>
              <a:rPr lang="en-AU" sz="1200" b="1" spc="-20"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T</a:t>
            </a:r>
            <a:r>
              <a:rPr lang="en-AU" sz="1200" b="1"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S</a:t>
            </a:r>
            <a:r>
              <a:rPr lang="en-AU" sz="1200" b="1" spc="-80"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 </a:t>
            </a:r>
            <a:r>
              <a:rPr lang="en-AU" sz="1200" b="1"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F</a:t>
            </a:r>
            <a:r>
              <a:rPr lang="en-AU" sz="1200" b="1" spc="-5"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O</a:t>
            </a:r>
            <a:r>
              <a:rPr lang="en-AU" sz="1200" b="1"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R</a:t>
            </a:r>
            <a:r>
              <a:rPr lang="en-AU" sz="1200" b="1" spc="-80"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 </a:t>
            </a:r>
            <a:r>
              <a:rPr lang="en-AU" sz="1200" b="1" spc="-10"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G</a:t>
            </a:r>
            <a:r>
              <a:rPr lang="en-AU" sz="1200" b="1"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ENERAL</a:t>
            </a:r>
            <a:r>
              <a:rPr lang="en-AU" sz="1200" b="1" spc="-100"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 </a:t>
            </a:r>
            <a:r>
              <a:rPr lang="en-AU" sz="1200" b="1" spc="-20"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S</a:t>
            </a:r>
            <a:r>
              <a:rPr lang="en-AU" sz="1200" b="1"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ERI</a:t>
            </a:r>
            <a:r>
              <a:rPr lang="en-AU" sz="1200" b="1" spc="-10"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E</a:t>
            </a:r>
            <a:r>
              <a:rPr lang="en-AU" sz="1200" b="1"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S</a:t>
            </a:r>
            <a:endParaRPr lang="en-AU" sz="1200" dirty="0">
              <a:effectLst/>
              <a:latin typeface="Times New Roman" panose="02020603050405020304" pitchFamily="18" charset="0"/>
              <a:ea typeface="Times New Roman" panose="02020603050405020304" pitchFamily="18" charset="0"/>
            </a:endParaRPr>
          </a:p>
        </p:txBody>
      </p:sp>
      <p:sp>
        <p:nvSpPr>
          <p:cNvPr id="7" name="Footer Placeholder 1">
            <a:extLst>
              <a:ext uri="{FF2B5EF4-FFF2-40B4-BE49-F238E27FC236}">
                <a16:creationId xmlns:a16="http://schemas.microsoft.com/office/drawing/2014/main" id="{1D458871-0014-4292-951B-A5982E0D1D14}"/>
              </a:ext>
            </a:extLst>
          </p:cNvPr>
          <p:cNvSpPr>
            <a:spLocks noGrp="1"/>
          </p:cNvSpPr>
          <p:nvPr>
            <p:ph type="ftr" sz="quarter" idx="11"/>
          </p:nvPr>
        </p:nvSpPr>
        <p:spPr>
          <a:xfrm>
            <a:off x="-17398" y="6589620"/>
            <a:ext cx="5108896" cy="365125"/>
          </a:xfrm>
        </p:spPr>
        <p:txBody>
          <a:bodyPr/>
          <a:lstStyle/>
          <a:p>
            <a:pPr algn="l"/>
            <a:r>
              <a:rPr lang="en-AU" sz="1000" dirty="0"/>
              <a:t>Queensland Water Service Provider Performance Report  2019-2020</a:t>
            </a:r>
          </a:p>
        </p:txBody>
      </p:sp>
      <p:pic>
        <p:nvPicPr>
          <p:cNvPr id="3" name="Picture 2">
            <a:extLst>
              <a:ext uri="{FF2B5EF4-FFF2-40B4-BE49-F238E27FC236}">
                <a16:creationId xmlns:a16="http://schemas.microsoft.com/office/drawing/2014/main" id="{C9812EEE-B9A1-4F8D-827F-F320438F00CC}"/>
              </a:ext>
            </a:extLst>
          </p:cNvPr>
          <p:cNvPicPr>
            <a:picLocks noChangeAspect="1"/>
          </p:cNvPicPr>
          <p:nvPr/>
        </p:nvPicPr>
        <p:blipFill>
          <a:blip r:embed="rId3"/>
          <a:stretch>
            <a:fillRect/>
          </a:stretch>
        </p:blipFill>
        <p:spPr>
          <a:xfrm>
            <a:off x="152937" y="219074"/>
            <a:ext cx="11866498" cy="6537323"/>
          </a:xfrm>
          <a:prstGeom prst="rect">
            <a:avLst/>
          </a:prstGeom>
        </p:spPr>
      </p:pic>
    </p:spTree>
    <p:extLst>
      <p:ext uri="{BB962C8B-B14F-4D97-AF65-F5344CB8AC3E}">
        <p14:creationId xmlns:p14="http://schemas.microsoft.com/office/powerpoint/2010/main" val="2781296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id="{4A77F63B-2E80-45DE-97A5-E069B07B2EA4}"/>
              </a:ext>
            </a:extLst>
          </p:cNvPr>
          <p:cNvSpPr txBox="1">
            <a:spLocks noChangeArrowheads="1"/>
          </p:cNvSpPr>
          <p:nvPr/>
        </p:nvSpPr>
        <p:spPr bwMode="auto">
          <a:xfrm>
            <a:off x="356899" y="202358"/>
            <a:ext cx="1911172" cy="21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2700" eaLnBrk="0" hangingPunct="0">
              <a:lnSpc>
                <a:spcPts val="1125"/>
              </a:lnSpc>
            </a:pPr>
            <a:r>
              <a:rPr lang="en-AU" sz="1200" b="1"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R</a:t>
            </a:r>
            <a:r>
              <a:rPr lang="en-AU" sz="1200" b="1" spc="-5"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E</a:t>
            </a:r>
            <a:r>
              <a:rPr lang="en-AU" sz="1200" b="1" spc="-15"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S</a:t>
            </a:r>
            <a:r>
              <a:rPr lang="en-AU" sz="1200" b="1"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U</a:t>
            </a:r>
            <a:r>
              <a:rPr lang="en-AU" sz="1200" b="1" spc="-70"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L</a:t>
            </a:r>
            <a:r>
              <a:rPr lang="en-AU" sz="1200" b="1" spc="-20"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T</a:t>
            </a:r>
            <a:r>
              <a:rPr lang="en-AU" sz="1200" b="1"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S</a:t>
            </a:r>
            <a:r>
              <a:rPr lang="en-AU" sz="1200" b="1" spc="-80"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 </a:t>
            </a:r>
            <a:r>
              <a:rPr lang="en-AU" sz="1200" b="1"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F</a:t>
            </a:r>
            <a:r>
              <a:rPr lang="en-AU" sz="1200" b="1" spc="-5"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O</a:t>
            </a:r>
            <a:r>
              <a:rPr lang="en-AU" sz="1200" b="1"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R</a:t>
            </a:r>
            <a:r>
              <a:rPr lang="en-AU" sz="1200" b="1" spc="-80"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 </a:t>
            </a:r>
            <a:r>
              <a:rPr lang="en-AU" sz="1200" b="1" spc="-10"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G</a:t>
            </a:r>
            <a:r>
              <a:rPr lang="en-AU" sz="1200" b="1"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ENERAL</a:t>
            </a:r>
            <a:r>
              <a:rPr lang="en-AU" sz="1200" b="1" spc="-100"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 </a:t>
            </a:r>
            <a:r>
              <a:rPr lang="en-AU" sz="1200" b="1" spc="-20"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S</a:t>
            </a:r>
            <a:r>
              <a:rPr lang="en-AU" sz="1200" b="1"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ERI</a:t>
            </a:r>
            <a:r>
              <a:rPr lang="en-AU" sz="1200" b="1" spc="-10"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E</a:t>
            </a:r>
            <a:r>
              <a:rPr lang="en-AU" sz="1200" b="1" dirty="0">
                <a:solidFill>
                  <a:srgbClr val="0A6DA0"/>
                </a:solidFill>
                <a:effectLst/>
                <a:latin typeface="Calibri" panose="020F0502020204030204" pitchFamily="34" charset="0"/>
                <a:ea typeface="Times New Roman" panose="02020603050405020304" pitchFamily="18" charset="0"/>
                <a:cs typeface="Arial" panose="020B0604020202020204" pitchFamily="34" charset="0"/>
              </a:rPr>
              <a:t>S</a:t>
            </a:r>
            <a:endParaRPr lang="en-AU" sz="12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89AB6ECF-A3CB-4048-94F7-B7DBABD0417B}"/>
              </a:ext>
            </a:extLst>
          </p:cNvPr>
          <p:cNvPicPr>
            <a:picLocks noChangeAspect="1"/>
          </p:cNvPicPr>
          <p:nvPr/>
        </p:nvPicPr>
        <p:blipFill>
          <a:blip r:embed="rId2"/>
          <a:stretch>
            <a:fillRect/>
          </a:stretch>
        </p:blipFill>
        <p:spPr>
          <a:xfrm>
            <a:off x="142168" y="419892"/>
            <a:ext cx="11893024" cy="2603225"/>
          </a:xfrm>
          <a:prstGeom prst="rect">
            <a:avLst/>
          </a:prstGeom>
        </p:spPr>
      </p:pic>
      <p:sp>
        <p:nvSpPr>
          <p:cNvPr id="7" name="TextBox 6">
            <a:extLst>
              <a:ext uri="{FF2B5EF4-FFF2-40B4-BE49-F238E27FC236}">
                <a16:creationId xmlns:a16="http://schemas.microsoft.com/office/drawing/2014/main" id="{A3434595-FBA0-43E0-8395-A64CB5CA4362}"/>
              </a:ext>
            </a:extLst>
          </p:cNvPr>
          <p:cNvSpPr txBox="1"/>
          <p:nvPr/>
        </p:nvSpPr>
        <p:spPr>
          <a:xfrm>
            <a:off x="227891" y="2887597"/>
            <a:ext cx="11807301" cy="2908489"/>
          </a:xfrm>
          <a:prstGeom prst="rect">
            <a:avLst/>
          </a:prstGeom>
          <a:noFill/>
        </p:spPr>
        <p:txBody>
          <a:bodyPr wrap="square" rtlCol="0">
            <a:spAutoFit/>
          </a:bodyPr>
          <a:lstStyle/>
          <a:p>
            <a:r>
              <a:rPr lang="en-AU" b="1" dirty="0">
                <a:solidFill>
                  <a:schemeClr val="accent5">
                    <a:lumMod val="50000"/>
                  </a:schemeClr>
                </a:solidFill>
                <a:latin typeface="+mj-lt"/>
                <a:cs typeface="Arial" panose="020B0604020202020204" pitchFamily="34" charset="0"/>
              </a:rPr>
              <a:t>Water Security Series </a:t>
            </a:r>
            <a:endParaRPr lang="en-AU" sz="1400" b="1" dirty="0">
              <a:solidFill>
                <a:schemeClr val="accent5">
                  <a:lumMod val="50000"/>
                </a:schemeClr>
              </a:solidFill>
              <a:latin typeface="+mj-lt"/>
              <a:cs typeface="Arial" panose="020B0604020202020204" pitchFamily="34" charset="0"/>
            </a:endParaRPr>
          </a:p>
          <a:p>
            <a:r>
              <a:rPr lang="en-AU" sz="1400" b="1" dirty="0">
                <a:solidFill>
                  <a:schemeClr val="accent5">
                    <a:lumMod val="50000"/>
                  </a:schemeClr>
                </a:solidFill>
                <a:latin typeface="+mj-lt"/>
                <a:cs typeface="Arial" panose="020B0604020202020204" pitchFamily="34" charset="0"/>
              </a:rPr>
              <a:t>Key findings</a:t>
            </a:r>
          </a:p>
          <a:p>
            <a:endParaRPr lang="en-AU" sz="1400" dirty="0">
              <a:solidFill>
                <a:schemeClr val="accent5">
                  <a:lumMod val="50000"/>
                </a:schemeClr>
              </a:solidFill>
            </a:endParaRPr>
          </a:p>
          <a:p>
            <a:r>
              <a:rPr lang="en-AU" sz="1200" dirty="0">
                <a:solidFill>
                  <a:schemeClr val="accent5">
                    <a:lumMod val="50000"/>
                  </a:schemeClr>
                </a:solidFill>
              </a:rPr>
              <a:t>Providing water security to Townsville is a priority of the Townsville City Council.  The level of Townsville’s main water source, the Ross River Dam reached capacity during the 2019/2020 financial year with unprecedented rainfall during January and February of 2019.  As a result in March 2019 The Townsville city Council moved from  water restrictions to water conservation measures, these measures remained in place for 2019/2020 financial year. </a:t>
            </a:r>
          </a:p>
          <a:p>
            <a:endParaRPr lang="en-AU" sz="1200" dirty="0">
              <a:solidFill>
                <a:schemeClr val="accent5">
                  <a:lumMod val="50000"/>
                </a:schemeClr>
              </a:solidFill>
            </a:endParaRPr>
          </a:p>
          <a:p>
            <a:r>
              <a:rPr lang="en-AU" sz="1200" dirty="0">
                <a:solidFill>
                  <a:schemeClr val="accent5">
                    <a:lumMod val="50000"/>
                  </a:schemeClr>
                </a:solidFill>
              </a:rPr>
              <a:t>Prior to this in August 2016 water restrictions increased to Level 3 with the Ross Dam level falling below 20%. </a:t>
            </a:r>
          </a:p>
          <a:p>
            <a:r>
              <a:rPr lang="en-AU" sz="1200" dirty="0">
                <a:solidFill>
                  <a:schemeClr val="accent5">
                    <a:lumMod val="50000"/>
                  </a:schemeClr>
                </a:solidFill>
              </a:rPr>
              <a:t>When significant rainfall fell during February/March 2018 water restrictions were eased back to Level 2, allowing residents more freedom in using water. </a:t>
            </a:r>
          </a:p>
          <a:p>
            <a:r>
              <a:rPr lang="en-AU" sz="1200" dirty="0">
                <a:solidFill>
                  <a:schemeClr val="accent5">
                    <a:lumMod val="50000"/>
                  </a:schemeClr>
                </a:solidFill>
              </a:rPr>
              <a:t>Restrictions remained in place ensuring sustainable supply in the Ross River Dam until the Horton Pipeline Duplication is completed. </a:t>
            </a:r>
          </a:p>
          <a:p>
            <a:pPr marL="90170" marR="1503045" eaLnBrk="0" hangingPunct="0">
              <a:lnSpc>
                <a:spcPts val="550"/>
              </a:lnSpc>
              <a:spcBef>
                <a:spcPts val="25"/>
              </a:spcBef>
              <a:spcAft>
                <a:spcPts val="0"/>
              </a:spcAft>
            </a:pPr>
            <a:r>
              <a:rPr lang="en-AU" sz="1200" dirty="0">
                <a:solidFill>
                  <a:schemeClr val="accent5">
                    <a:lumMod val="50000"/>
                  </a:schemeClr>
                </a:solidFill>
              </a:rPr>
              <a:t> </a:t>
            </a:r>
          </a:p>
          <a:p>
            <a:r>
              <a:rPr lang="en-AU" sz="1200" dirty="0">
                <a:solidFill>
                  <a:schemeClr val="accent5">
                    <a:lumMod val="50000"/>
                  </a:schemeClr>
                </a:solidFill>
              </a:rPr>
              <a:t>Townsville Water is committed to managing its water supply infrastructure on a long term basis, to ensure a secure water supply for the community into the future. Townsville Water is currently in the process of building the recommended additional 1,800mm diameter steel pipeline with additional pumps from the Haughton Pump Station to the Ross River Dam, and to increase the capacity of the existing </a:t>
            </a:r>
            <a:r>
              <a:rPr lang="en-AU" sz="1200" dirty="0" err="1">
                <a:solidFill>
                  <a:schemeClr val="accent5">
                    <a:lumMod val="50000"/>
                  </a:schemeClr>
                </a:solidFill>
              </a:rPr>
              <a:t>Sunwater</a:t>
            </a:r>
            <a:r>
              <a:rPr lang="en-AU" sz="1200" dirty="0">
                <a:solidFill>
                  <a:schemeClr val="accent5">
                    <a:lumMod val="50000"/>
                  </a:schemeClr>
                </a:solidFill>
              </a:rPr>
              <a:t> pump station and gravity channel from Clare to the Haughton Pump Station by 234ML/day.  Construction work on the Haughton Pipeline Duplication is estimated to be completed in 2021.</a:t>
            </a:r>
          </a:p>
        </p:txBody>
      </p:sp>
      <p:sp>
        <p:nvSpPr>
          <p:cNvPr id="8" name="Footer Placeholder 1">
            <a:extLst>
              <a:ext uri="{FF2B5EF4-FFF2-40B4-BE49-F238E27FC236}">
                <a16:creationId xmlns:a16="http://schemas.microsoft.com/office/drawing/2014/main" id="{9BE7A79A-39A1-4CAF-A078-BA3327CA4B1A}"/>
              </a:ext>
            </a:extLst>
          </p:cNvPr>
          <p:cNvSpPr>
            <a:spLocks noGrp="1"/>
          </p:cNvSpPr>
          <p:nvPr>
            <p:ph type="ftr" sz="quarter" idx="11"/>
          </p:nvPr>
        </p:nvSpPr>
        <p:spPr>
          <a:xfrm>
            <a:off x="0" y="6492875"/>
            <a:ext cx="5108896" cy="365125"/>
          </a:xfrm>
        </p:spPr>
        <p:txBody>
          <a:bodyPr/>
          <a:lstStyle/>
          <a:p>
            <a:pPr algn="l"/>
            <a:r>
              <a:rPr lang="en-AU" sz="1000" dirty="0"/>
              <a:t>Queensland Water Service Provider Performance Report  2019-2020</a:t>
            </a:r>
          </a:p>
        </p:txBody>
      </p:sp>
    </p:spTree>
    <p:extLst>
      <p:ext uri="{BB962C8B-B14F-4D97-AF65-F5344CB8AC3E}">
        <p14:creationId xmlns:p14="http://schemas.microsoft.com/office/powerpoint/2010/main" val="11726791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DRMSDIP" val="DIP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3509</Words>
  <Application>Microsoft Office PowerPoint</Application>
  <PresentationFormat>Widescreen</PresentationFormat>
  <Paragraphs>267</Paragraphs>
  <Slides>14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(Body)</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Ardron</dc:creator>
  <cp:lastModifiedBy>Amanda Francis</cp:lastModifiedBy>
  <cp:revision>11</cp:revision>
  <cp:lastPrinted>2020-12-07T03:28:07Z</cp:lastPrinted>
  <dcterms:created xsi:type="dcterms:W3CDTF">2020-12-07T03:23:32Z</dcterms:created>
  <dcterms:modified xsi:type="dcterms:W3CDTF">2021-01-04T04:02:24Z</dcterms:modified>
</cp:coreProperties>
</file>